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0"/>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1" r:id="rId15"/>
    <p:sldId id="273" r:id="rId16"/>
    <p:sldId id="275" r:id="rId17"/>
    <p:sldId id="276" r:id="rId18"/>
    <p:sldId id="277" r:id="rId19"/>
    <p:sldId id="278" r:id="rId20"/>
    <p:sldId id="279" r:id="rId21"/>
    <p:sldId id="280" r:id="rId22"/>
    <p:sldId id="281" r:id="rId23"/>
    <p:sldId id="282" r:id="rId24"/>
    <p:sldId id="283" r:id="rId25"/>
    <p:sldId id="284" r:id="rId26"/>
    <p:sldId id="285" r:id="rId27"/>
    <p:sldId id="286" r:id="rId28"/>
    <p:sldId id="287" r:id="rId29"/>
    <p:sldId id="288" r:id="rId30"/>
    <p:sldId id="289" r:id="rId31"/>
    <p:sldId id="290" r:id="rId32"/>
    <p:sldId id="291" r:id="rId33"/>
    <p:sldId id="292" r:id="rId34"/>
    <p:sldId id="293" r:id="rId35"/>
    <p:sldId id="294" r:id="rId36"/>
    <p:sldId id="295" r:id="rId37"/>
    <p:sldId id="296" r:id="rId38"/>
    <p:sldId id="297" r:id="rId39"/>
    <p:sldId id="298" r:id="rId40"/>
    <p:sldId id="301" r:id="rId41"/>
    <p:sldId id="465" r:id="rId42"/>
    <p:sldId id="466" r:id="rId43"/>
    <p:sldId id="467" r:id="rId44"/>
    <p:sldId id="468" r:id="rId45"/>
    <p:sldId id="469" r:id="rId46"/>
    <p:sldId id="470" r:id="rId47"/>
    <p:sldId id="471" r:id="rId48"/>
    <p:sldId id="472" r:id="rId49"/>
    <p:sldId id="473" r:id="rId50"/>
    <p:sldId id="299" r:id="rId51"/>
    <p:sldId id="300" r:id="rId52"/>
    <p:sldId id="476" r:id="rId53"/>
    <p:sldId id="310" r:id="rId54"/>
    <p:sldId id="311" r:id="rId55"/>
    <p:sldId id="312" r:id="rId56"/>
    <p:sldId id="313" r:id="rId57"/>
    <p:sldId id="314" r:id="rId58"/>
    <p:sldId id="318" r:id="rId59"/>
    <p:sldId id="464" r:id="rId60"/>
    <p:sldId id="319" r:id="rId61"/>
    <p:sldId id="320" r:id="rId62"/>
    <p:sldId id="321" r:id="rId63"/>
    <p:sldId id="322" r:id="rId64"/>
    <p:sldId id="323" r:id="rId65"/>
    <p:sldId id="324" r:id="rId66"/>
    <p:sldId id="325" r:id="rId67"/>
    <p:sldId id="326" r:id="rId68"/>
    <p:sldId id="327" r:id="rId69"/>
    <p:sldId id="474" r:id="rId70"/>
    <p:sldId id="475"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4" r:id="rId106"/>
    <p:sldId id="365" r:id="rId107"/>
    <p:sldId id="366" r:id="rId108"/>
    <p:sldId id="367" r:id="rId109"/>
    <p:sldId id="368" r:id="rId110"/>
    <p:sldId id="369" r:id="rId111"/>
    <p:sldId id="370" r:id="rId112"/>
    <p:sldId id="371" r:id="rId113"/>
    <p:sldId id="372" r:id="rId114"/>
    <p:sldId id="373" r:id="rId115"/>
    <p:sldId id="374" r:id="rId116"/>
    <p:sldId id="477" r:id="rId117"/>
    <p:sldId id="375" r:id="rId118"/>
    <p:sldId id="376" r:id="rId119"/>
    <p:sldId id="377" r:id="rId120"/>
    <p:sldId id="378" r:id="rId121"/>
    <p:sldId id="379" r:id="rId122"/>
    <p:sldId id="380" r:id="rId123"/>
    <p:sldId id="381" r:id="rId124"/>
    <p:sldId id="382" r:id="rId125"/>
    <p:sldId id="383" r:id="rId126"/>
    <p:sldId id="384" r:id="rId127"/>
    <p:sldId id="385" r:id="rId128"/>
    <p:sldId id="386" r:id="rId129"/>
    <p:sldId id="387" r:id="rId130"/>
    <p:sldId id="388" r:id="rId131"/>
    <p:sldId id="389" r:id="rId132"/>
    <p:sldId id="390" r:id="rId133"/>
    <p:sldId id="391" r:id="rId134"/>
    <p:sldId id="392" r:id="rId135"/>
    <p:sldId id="394" r:id="rId136"/>
    <p:sldId id="395" r:id="rId137"/>
    <p:sldId id="396" r:id="rId138"/>
    <p:sldId id="397" r:id="rId139"/>
    <p:sldId id="398" r:id="rId140"/>
    <p:sldId id="399" r:id="rId141"/>
    <p:sldId id="400" r:id="rId142"/>
    <p:sldId id="401" r:id="rId143"/>
    <p:sldId id="402" r:id="rId144"/>
    <p:sldId id="403" r:id="rId145"/>
    <p:sldId id="404" r:id="rId146"/>
    <p:sldId id="405" r:id="rId147"/>
    <p:sldId id="406" r:id="rId148"/>
    <p:sldId id="407" r:id="rId149"/>
    <p:sldId id="408" r:id="rId150"/>
    <p:sldId id="409" r:id="rId151"/>
    <p:sldId id="410" r:id="rId152"/>
    <p:sldId id="411" r:id="rId153"/>
    <p:sldId id="412" r:id="rId154"/>
    <p:sldId id="413" r:id="rId155"/>
    <p:sldId id="414" r:id="rId156"/>
    <p:sldId id="415" r:id="rId157"/>
    <p:sldId id="416" r:id="rId158"/>
    <p:sldId id="417" r:id="rId159"/>
    <p:sldId id="418" r:id="rId160"/>
    <p:sldId id="419" r:id="rId161"/>
    <p:sldId id="420" r:id="rId162"/>
    <p:sldId id="421" r:id="rId163"/>
    <p:sldId id="422" r:id="rId164"/>
    <p:sldId id="478" r:id="rId165"/>
    <p:sldId id="479" r:id="rId166"/>
    <p:sldId id="480" r:id="rId167"/>
    <p:sldId id="481" r:id="rId168"/>
    <p:sldId id="482" r:id="rId169"/>
    <p:sldId id="483" r:id="rId170"/>
    <p:sldId id="484" r:id="rId171"/>
    <p:sldId id="485" r:id="rId172"/>
    <p:sldId id="486" r:id="rId173"/>
    <p:sldId id="487" r:id="rId174"/>
    <p:sldId id="488" r:id="rId175"/>
    <p:sldId id="489" r:id="rId176"/>
    <p:sldId id="490" r:id="rId177"/>
    <p:sldId id="491" r:id="rId178"/>
    <p:sldId id="492" r:id="rId179"/>
    <p:sldId id="493" r:id="rId180"/>
    <p:sldId id="494" r:id="rId181"/>
    <p:sldId id="495" r:id="rId182"/>
    <p:sldId id="496" r:id="rId183"/>
    <p:sldId id="497" r:id="rId184"/>
    <p:sldId id="498" r:id="rId185"/>
    <p:sldId id="499" r:id="rId186"/>
    <p:sldId id="500" r:id="rId187"/>
    <p:sldId id="501" r:id="rId188"/>
    <p:sldId id="502" r:id="rId189"/>
    <p:sldId id="503" r:id="rId190"/>
    <p:sldId id="504" r:id="rId191"/>
    <p:sldId id="505" r:id="rId192"/>
    <p:sldId id="506" r:id="rId193"/>
    <p:sldId id="507" r:id="rId194"/>
    <p:sldId id="508" r:id="rId195"/>
    <p:sldId id="509" r:id="rId196"/>
    <p:sldId id="510" r:id="rId197"/>
    <p:sldId id="511" r:id="rId198"/>
    <p:sldId id="512" r:id="rId199"/>
    <p:sldId id="513" r:id="rId200"/>
    <p:sldId id="514" r:id="rId201"/>
    <p:sldId id="515" r:id="rId202"/>
    <p:sldId id="516" r:id="rId203"/>
    <p:sldId id="517" r:id="rId204"/>
    <p:sldId id="518" r:id="rId205"/>
    <p:sldId id="519" r:id="rId206"/>
    <p:sldId id="520" r:id="rId207"/>
    <p:sldId id="521" r:id="rId208"/>
    <p:sldId id="522" r:id="rId20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5907" autoAdjust="0"/>
  </p:normalViewPr>
  <p:slideViewPr>
    <p:cSldViewPr>
      <p:cViewPr varScale="1">
        <p:scale>
          <a:sx n="56" d="100"/>
          <a:sy n="56" d="100"/>
        </p:scale>
        <p:origin x="1890" y="10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tableStyles" Target="tableStyle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notesMaster" Target="notesMasters/notesMaster1.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viewProps" Target="viewProps.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C4705D8-2754-43BE-9904-5D0DDB419C7C}" type="datetimeFigureOut">
              <a:rPr lang="en-US" smtClean="0"/>
              <a:pPr/>
              <a:t>9/15/2014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A46193-4927-4841-94E3-4798CBC6C146}" type="slidenum">
              <a:rPr lang="en-US" smtClean="0"/>
              <a:pPr/>
              <a:t>‹#›</a:t>
            </a:fld>
            <a:endParaRPr lang="en-US"/>
          </a:p>
        </p:txBody>
      </p:sp>
    </p:spTree>
    <p:extLst>
      <p:ext uri="{BB962C8B-B14F-4D97-AF65-F5344CB8AC3E}">
        <p14:creationId xmlns:p14="http://schemas.microsoft.com/office/powerpoint/2010/main" val="38903691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nordicgame.com/?id=93"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3" Type="http://schemas.openxmlformats.org/officeDocument/2006/relationships/hyperlink" Target="http://macton.posterous.com/unfinished-usability-is-not-random" TargetMode="External"/><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tale-of-tales.com/ThePath/"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youtube.com/watch?v=JVHGy9XEF9I"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twitter.com/#!/mike_acton"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www.teamkaizengames.com/kblog/kfbb-did-a-cool-piece-on-us/"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twitter.com/#!/ZookeyTK"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twitter.com/#!/billb"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www.insomniacgames.com/research_dev/articles/2010/152558667"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publications.dice.se/" TargetMode="External"/><Relationship Id="rId3" Type="http://schemas.openxmlformats.org/officeDocument/2006/relationships/hyperlink" Target="http://www.insomniacgames.com/research_dev/articles/2010/1522262" TargetMode="External"/><Relationship Id="rId7" Type="http://schemas.openxmlformats.org/officeDocument/2006/relationships/hyperlink" Target="http://aras-p.info/texts/files/UnityBootcamp2-CodeRant.pdf"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cellperformance.beyond3d.com/articles/2006/04/performance-and-good-data-design.html" TargetMode="External"/><Relationship Id="rId5" Type="http://schemas.openxmlformats.org/officeDocument/2006/relationships/hyperlink" Target="http://cellperformance.beyond3d.com/articles/2009/08/roundup-recent-sketches-on-concurrency-data-design-and-performance.html" TargetMode="External"/><Relationship Id="rId4" Type="http://schemas.openxmlformats.org/officeDocument/2006/relationships/hyperlink" Target="http://cellperformance.beyond3d.com/articles/2008/03/three-big-lies.html" TargetMode="External"/><Relationship Id="rId9" Type="http://schemas.openxmlformats.org/officeDocument/2006/relationships/hyperlink" Target="http://www.insomniacgames.com/research_dev/articles/"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greatnscott.deviantart.com/art/222-Console-History-99487643"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itunes.apple.com/us/app/game-dev-story/id396085661?mt=8"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3" Type="http://schemas.openxmlformats.org/officeDocument/2006/relationships/hyperlink" Target="http://macton.posterous.com/personal-biases"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Keynote I gave at the Nordic Game Stockholm Summit. </a:t>
            </a:r>
            <a:r>
              <a:rPr lang="en-US" dirty="0" smtClean="0">
                <a:hlinkClick r:id="rId3"/>
              </a:rPr>
              <a:t>http://nordicgame.com/?id=93</a:t>
            </a:r>
            <a:endParaRPr lang="en-US" dirty="0" smtClean="0"/>
          </a:p>
          <a:p>
            <a:endParaRPr lang="en-US" dirty="0" smtClean="0"/>
          </a:p>
          <a:p>
            <a:r>
              <a:rPr lang="en-US" dirty="0" smtClean="0"/>
              <a:t>Which</a:t>
            </a:r>
            <a:r>
              <a:rPr lang="en-US" baseline="0" dirty="0" smtClean="0"/>
              <a:t> was on 05 November 2010. It’s 09 December today. I think I can remember most of the things I said to add some notes here.</a:t>
            </a:r>
            <a:endParaRPr lang="en-US" dirty="0" smtClean="0"/>
          </a:p>
          <a:p>
            <a:endParaRPr lang="en-US" dirty="0" smtClean="0"/>
          </a:p>
          <a:p>
            <a:r>
              <a:rPr lang="en-US" dirty="0" smtClean="0"/>
              <a:t>PS: It was 0</a:t>
            </a:r>
            <a:r>
              <a:rPr lang="en-US" baseline="0" dirty="0" smtClean="0"/>
              <a:t> degrees at the time. Which apparently is warm in Stockholm. </a:t>
            </a:r>
          </a:p>
          <a:p>
            <a:endParaRPr lang="en-US" baseline="0" dirty="0" smtClean="0"/>
          </a:p>
          <a:p>
            <a:r>
              <a:rPr lang="en-US" baseline="0" dirty="0" smtClean="0"/>
              <a:t>PPS: I’m sorry to all the people I borrowed images from in this presentation.</a:t>
            </a:r>
          </a:p>
          <a:p>
            <a:endParaRPr lang="en-US" baseline="0" dirty="0" smtClean="0"/>
          </a:p>
          <a:p>
            <a:r>
              <a:rPr lang="en-US" baseline="0" dirty="0" smtClean="0"/>
              <a:t>PPPS: This is all my opinion. I’m not pretending to represent some larger group of game developers. This is just me.</a:t>
            </a:r>
            <a:endParaRPr lang="en-US" dirty="0" smtClean="0"/>
          </a:p>
        </p:txBody>
      </p:sp>
      <p:sp>
        <p:nvSpPr>
          <p:cNvPr id="4" name="Slide Number Placeholder 3"/>
          <p:cNvSpPr>
            <a:spLocks noGrp="1"/>
          </p:cNvSpPr>
          <p:nvPr>
            <p:ph type="sldNum" sz="quarter" idx="10"/>
          </p:nvPr>
        </p:nvSpPr>
        <p:spPr/>
        <p:txBody>
          <a:bodyPr/>
          <a:lstStyle/>
          <a:p>
            <a:fld id="{B7A46193-4927-4841-94E3-4798CBC6C146}" type="slidenum">
              <a:rPr lang="en-US" smtClean="0"/>
              <a:pPr/>
              <a:t>1</a:t>
            </a:fld>
            <a:endParaRPr lang="en-US"/>
          </a:p>
        </p:txBody>
      </p:sp>
    </p:spTree>
    <p:extLst>
      <p:ext uri="{BB962C8B-B14F-4D97-AF65-F5344CB8AC3E}">
        <p14:creationId xmlns:p14="http://schemas.microsoft.com/office/powerpoint/2010/main" val="26610549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It’s a</a:t>
            </a:r>
            <a:r>
              <a:rPr lang="en-US" baseline="0" dirty="0" smtClean="0"/>
              <a:t> challenge. It’s been a challenge for the whole Core team. We’ve had to adapt rapidly and really figure out what we’re doing quickly.</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10</a:t>
            </a:fld>
            <a:endParaRPr lang="en-US"/>
          </a:p>
        </p:txBody>
      </p:sp>
    </p:spTree>
    <p:extLst>
      <p:ext uri="{BB962C8B-B14F-4D97-AF65-F5344CB8AC3E}">
        <p14:creationId xmlns:p14="http://schemas.microsoft.com/office/powerpoint/2010/main" val="252061957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still have a long way to go to figure all the ways we can reflect</a:t>
            </a:r>
            <a:r>
              <a:rPr lang="en-US" baseline="0" dirty="0" smtClean="0"/>
              <a:t> the players’ choices in games. </a:t>
            </a:r>
          </a:p>
          <a:p>
            <a:endParaRPr lang="en-US" baseline="0" dirty="0" smtClean="0"/>
          </a:p>
          <a:p>
            <a:r>
              <a:rPr lang="en-US" baseline="0" dirty="0" smtClean="0"/>
              <a:t>We still largely model after a static world that *cannot* reflect the player. </a:t>
            </a:r>
          </a:p>
          <a:p>
            <a:endParaRPr lang="en-US" baseline="0" dirty="0" smtClean="0"/>
          </a:p>
          <a:p>
            <a:r>
              <a:rPr lang="en-US" baseline="0" dirty="0" smtClean="0"/>
              <a:t>e.g. We model a static building, because in real life, it must be static. So that’s familiar and we understand it.</a:t>
            </a:r>
          </a:p>
          <a:p>
            <a:endParaRPr lang="en-US" baseline="0" dirty="0" smtClean="0"/>
          </a:p>
          <a:p>
            <a:r>
              <a:rPr lang="en-US" baseline="0" dirty="0" smtClean="0"/>
              <a:t>But that building was made with some function in mind. For example, it might have a focal point (stage) and architecturally it’s designed to draw your eye there. But in games we can potentially change that focal point based on the choices the player has made and affect the whole architecture. </a:t>
            </a:r>
          </a:p>
          <a:p>
            <a:endParaRPr lang="en-US" baseline="0" dirty="0" smtClean="0"/>
          </a:p>
          <a:p>
            <a:r>
              <a:rPr lang="en-US" baseline="0" dirty="0" smtClean="0"/>
              <a:t>Lot’s of things left to experiment with. Endless!</a:t>
            </a:r>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105</a:t>
            </a:fld>
            <a:endParaRPr lang="en-US"/>
          </a:p>
        </p:txBody>
      </p:sp>
    </p:spTree>
    <p:extLst>
      <p:ext uri="{BB962C8B-B14F-4D97-AF65-F5344CB8AC3E}">
        <p14:creationId xmlns:p14="http://schemas.microsoft.com/office/powerpoint/2010/main" val="253428458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First</a:t>
            </a:r>
            <a:r>
              <a:rPr lang="en-US" baseline="0" dirty="0" smtClean="0"/>
              <a:t> off, I don’t like argument for “realism” in games. Realism is a fool’s errand. And closes a lot of interesting possibilities to boot.</a:t>
            </a:r>
          </a:p>
          <a:p>
            <a:endParaRPr lang="en-US" baseline="0" dirty="0" smtClean="0"/>
          </a:p>
          <a:p>
            <a:r>
              <a:rPr lang="en-US" baseline="0" dirty="0" smtClean="0"/>
              <a:t>Believability, however, is crucial.</a:t>
            </a:r>
            <a:endParaRPr lang="en-US" dirty="0" smtClean="0"/>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106</a:t>
            </a:fld>
            <a:endParaRPr lang="en-US"/>
          </a:p>
        </p:txBody>
      </p:sp>
    </p:spTree>
    <p:extLst>
      <p:ext uri="{BB962C8B-B14F-4D97-AF65-F5344CB8AC3E}">
        <p14:creationId xmlns:p14="http://schemas.microsoft.com/office/powerpoint/2010/main" val="227148355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err="1" smtClean="0"/>
              <a:t>Tobal</a:t>
            </a:r>
            <a:r>
              <a:rPr lang="en-US" dirty="0" smtClean="0"/>
              <a:t> No. 1 was a great example. Not</a:t>
            </a:r>
            <a:r>
              <a:rPr lang="en-US" baseline="0" dirty="0" smtClean="0"/>
              <a:t> realistic at all. But the developers did a great job of making it *believable* - in particular, the grappling and animations matched the style of the art and the world. Very few titles have done as good a job since at that, IMO.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107</a:t>
            </a:fld>
            <a:endParaRPr lang="en-US"/>
          </a:p>
        </p:txBody>
      </p:sp>
    </p:spTree>
    <p:extLst>
      <p:ext uri="{BB962C8B-B14F-4D97-AF65-F5344CB8AC3E}">
        <p14:creationId xmlns:p14="http://schemas.microsoft.com/office/powerpoint/2010/main" val="261025381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you can’t talk about believability</a:t>
            </a:r>
            <a:r>
              <a:rPr lang="en-US" baseline="0" dirty="0" smtClean="0"/>
              <a:t> without talking about the Uncanny Valley. Basically, we’re close to the bottom right now (for the kind of big </a:t>
            </a:r>
            <a:r>
              <a:rPr lang="en-US" baseline="0" dirty="0" err="1" smtClean="0"/>
              <a:t>budgety</a:t>
            </a:r>
            <a:r>
              <a:rPr lang="en-US" baseline="0" dirty="0" smtClean="0"/>
              <a:t> adventure or FPS type stuff.) Everything is just a little bit creepy and unnatural. And it’s actually getting worse still. Most notably as character models and shaders improve. </a:t>
            </a:r>
          </a:p>
          <a:p>
            <a:endParaRPr lang="en-US" baseline="0" dirty="0" smtClean="0"/>
          </a:p>
          <a:p>
            <a:r>
              <a:rPr lang="en-US" baseline="0" dirty="0" smtClean="0"/>
              <a:t>An engine needs to be balanced. Also have to focus on the things that will bring you out of this valley and make the final work more believable. Animation is an example, for sure. But it’s not the only thing.</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108</a:t>
            </a:fld>
            <a:endParaRPr lang="en-US"/>
          </a:p>
        </p:txBody>
      </p:sp>
    </p:spTree>
    <p:extLst>
      <p:ext uri="{BB962C8B-B14F-4D97-AF65-F5344CB8AC3E}">
        <p14:creationId xmlns:p14="http://schemas.microsoft.com/office/powerpoint/2010/main" val="136188450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It’s not *just*</a:t>
            </a:r>
            <a:r>
              <a:rPr lang="en-US" baseline="0" dirty="0" smtClean="0"/>
              <a:t> about the high-res human games, either. Ms </a:t>
            </a:r>
            <a:r>
              <a:rPr lang="en-US" baseline="0" dirty="0" err="1" smtClean="0"/>
              <a:t>Pacman</a:t>
            </a:r>
            <a:r>
              <a:rPr lang="en-US" baseline="0" dirty="0" smtClean="0"/>
              <a:t> is believable. I accept her in her little world with these ghosts and fruits. Of course, it’s largely because it’s more abstract art that it’s easier to accomplish that. But it’s still a consideration in any title.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109</a:t>
            </a:fld>
            <a:endParaRPr lang="en-US"/>
          </a:p>
        </p:txBody>
      </p:sp>
    </p:spTree>
    <p:extLst>
      <p:ext uri="{BB962C8B-B14F-4D97-AF65-F5344CB8AC3E}">
        <p14:creationId xmlns:p14="http://schemas.microsoft.com/office/powerpoint/2010/main" val="402946182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 huge</a:t>
            </a:r>
            <a:r>
              <a:rPr lang="en-US" baseline="0" dirty="0" smtClean="0"/>
              <a:t> (and obvious) lesson. If people can’t use an engine effectively, it doesn’t matter how good it is under there, no one will ever see it.</a:t>
            </a:r>
          </a:p>
          <a:p>
            <a:endParaRPr lang="en-US" dirty="0" smtClean="0"/>
          </a:p>
          <a:p>
            <a:r>
              <a:rPr lang="en-US" dirty="0" smtClean="0"/>
              <a:t>I wrote a</a:t>
            </a:r>
            <a:r>
              <a:rPr lang="en-US" baseline="0" dirty="0" smtClean="0"/>
              <a:t> bit about my thoughts my personal approach/thoughts on usability. A presentation which I have yet to finish, but the basics are there: </a:t>
            </a:r>
            <a:r>
              <a:rPr lang="en-US" dirty="0" smtClean="0">
                <a:hlinkClick r:id="rId3"/>
              </a:rPr>
              <a:t>http://macton.posterous.com/unfinished-usability-is-not-random</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110</a:t>
            </a:fld>
            <a:endParaRPr lang="en-US"/>
          </a:p>
        </p:txBody>
      </p:sp>
    </p:spTree>
    <p:extLst>
      <p:ext uri="{BB962C8B-B14F-4D97-AF65-F5344CB8AC3E}">
        <p14:creationId xmlns:p14="http://schemas.microsoft.com/office/powerpoint/2010/main" val="28254542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It’s easy to blame the users. Don’t.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111</a:t>
            </a:fld>
            <a:endParaRPr lang="en-US"/>
          </a:p>
        </p:txBody>
      </p:sp>
    </p:spTree>
    <p:extLst>
      <p:ext uri="{BB962C8B-B14F-4D97-AF65-F5344CB8AC3E}">
        <p14:creationId xmlns:p14="http://schemas.microsoft.com/office/powerpoint/2010/main" val="289848406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112</a:t>
            </a:fld>
            <a:endParaRPr lang="en-US"/>
          </a:p>
        </p:txBody>
      </p:sp>
    </p:spTree>
    <p:extLst>
      <p:ext uri="{BB962C8B-B14F-4D97-AF65-F5344CB8AC3E}">
        <p14:creationId xmlns:p14="http://schemas.microsoft.com/office/powerpoint/2010/main" val="20194707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 thing</a:t>
            </a:r>
            <a:r>
              <a:rPr lang="en-US" baseline="0" dirty="0" smtClean="0"/>
              <a:t> that we’ve done that’s been pretty effective is “usability cart stories” – we have a machine on a cart which we drag over to different people’s desks. We let them work with the engine for a couple of hours or whatever and then write a story about what we learned from watching them and share that with the team. Inevitably there’s a lot to learn. No matter how many times you do it.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113</a:t>
            </a:fld>
            <a:endParaRPr lang="en-US"/>
          </a:p>
        </p:txBody>
      </p:sp>
    </p:spTree>
    <p:extLst>
      <p:ext uri="{BB962C8B-B14F-4D97-AF65-F5344CB8AC3E}">
        <p14:creationId xmlns:p14="http://schemas.microsoft.com/office/powerpoint/2010/main" val="56069814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Goo</a:t>
            </a:r>
            <a:r>
              <a:rPr lang="en-US" baseline="0" dirty="0" smtClean="0"/>
              <a:t>d feedback is critical to any project.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114</a:t>
            </a:fld>
            <a:endParaRPr lang="en-US"/>
          </a:p>
        </p:txBody>
      </p:sp>
    </p:spTree>
    <p:extLst>
      <p:ext uri="{BB962C8B-B14F-4D97-AF65-F5344CB8AC3E}">
        <p14:creationId xmlns:p14="http://schemas.microsoft.com/office/powerpoint/2010/main" val="18396751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a:t>
            </a:r>
            <a:r>
              <a:rPr lang="en-US" baseline="0" dirty="0" smtClean="0"/>
              <a:t> a couple weeks before this talk, I took stock of where I was and shared my personal vision with the team. Why is this work that we are doing important *to me*?</a:t>
            </a:r>
          </a:p>
          <a:p>
            <a:endParaRPr lang="en-US" baseline="0" dirty="0" smtClean="0"/>
          </a:p>
          <a:p>
            <a:r>
              <a:rPr lang="en-US" baseline="0" dirty="0" smtClean="0"/>
              <a:t>And that’s where this presentation comes from.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11</a:t>
            </a:fld>
            <a:endParaRPr lang="en-US"/>
          </a:p>
        </p:txBody>
      </p:sp>
    </p:spTree>
    <p:extLst>
      <p:ext uri="{BB962C8B-B14F-4D97-AF65-F5344CB8AC3E}">
        <p14:creationId xmlns:p14="http://schemas.microsoft.com/office/powerpoint/2010/main" val="191897845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Personally, while I feel that I’ve always</a:t>
            </a:r>
            <a:r>
              <a:rPr lang="en-US" baseline="0" dirty="0" smtClean="0"/>
              <a:t> asked for feedback and criticism, I’ve not been awesome about the rest of the feedback cycle. In particular with making sure people know that I appreciate their feedback and see what I’ve done based on it (revisited with them.)</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115</a:t>
            </a:fld>
            <a:endParaRPr lang="en-US"/>
          </a:p>
        </p:txBody>
      </p:sp>
    </p:spTree>
    <p:extLst>
      <p:ext uri="{BB962C8B-B14F-4D97-AF65-F5344CB8AC3E}">
        <p14:creationId xmlns:p14="http://schemas.microsoft.com/office/powerpoint/2010/main" val="352420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a:t>
            </a:r>
            <a:r>
              <a:rPr lang="en-US" baseline="0" dirty="0" smtClean="0"/>
              <a:t> thought I’d mention that I’ve been using </a:t>
            </a:r>
            <a:r>
              <a:rPr lang="en-US" baseline="0" dirty="0" err="1" smtClean="0"/>
              <a:t>Rypple</a:t>
            </a:r>
            <a:r>
              <a:rPr lang="en-US" baseline="0" dirty="0" smtClean="0"/>
              <a:t> internally for gathering feedback and collecting notes.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116</a:t>
            </a:fld>
            <a:endParaRPr lang="en-US"/>
          </a:p>
        </p:txBody>
      </p:sp>
    </p:spTree>
    <p:extLst>
      <p:ext uri="{BB962C8B-B14F-4D97-AF65-F5344CB8AC3E}">
        <p14:creationId xmlns:p14="http://schemas.microsoft.com/office/powerpoint/2010/main" val="11420767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do I focus</a:t>
            </a:r>
            <a:r>
              <a:rPr lang="en-US" baseline="0" dirty="0" smtClean="0"/>
              <a:t> on in practice</a:t>
            </a:r>
            <a:r>
              <a:rPr lang="en-US" dirty="0" smtClean="0"/>
              <a:t>?</a:t>
            </a:r>
            <a:r>
              <a:rPr lang="en-US" baseline="0" dirty="0" smtClean="0"/>
              <a:t> What do I enjoy? What’s important to me?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119</a:t>
            </a:fld>
            <a:endParaRPr lang="en-US"/>
          </a:p>
        </p:txBody>
      </p:sp>
    </p:spTree>
    <p:extLst>
      <p:ext uri="{BB962C8B-B14F-4D97-AF65-F5344CB8AC3E}">
        <p14:creationId xmlns:p14="http://schemas.microsoft.com/office/powerpoint/2010/main" val="234982522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care about performance. Performance is what enables</a:t>
            </a:r>
            <a:r>
              <a:rPr lang="en-US" baseline="0" dirty="0" smtClean="0"/>
              <a:t> us to do more. Performance is the currency for creative freedom.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120</a:t>
            </a:fld>
            <a:endParaRPr lang="en-US"/>
          </a:p>
        </p:txBody>
      </p:sp>
    </p:spTree>
    <p:extLst>
      <p:ext uri="{BB962C8B-B14F-4D97-AF65-F5344CB8AC3E}">
        <p14:creationId xmlns:p14="http://schemas.microsoft.com/office/powerpoint/2010/main" val="17717124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know someone’s going to bring this up. Performance doesn’t just</a:t>
            </a:r>
            <a:r>
              <a:rPr lang="en-US" baseline="0" dirty="0" smtClean="0"/>
              <a:t> mean a faster </a:t>
            </a:r>
            <a:r>
              <a:rPr lang="en-US" baseline="0" dirty="0" err="1" smtClean="0"/>
              <a:t>framerate</a:t>
            </a:r>
            <a:r>
              <a:rPr lang="en-US" baseline="0" dirty="0" smtClean="0"/>
              <a:t>. It means how you choose to use the performance you have. The only reason this question (60 fps vs. 30 fps) is relevant is because we have had enough performance to make the choice. To many </a:t>
            </a:r>
            <a:r>
              <a:rPr lang="en-US" baseline="0" dirty="0" err="1" smtClean="0"/>
              <a:t>devs</a:t>
            </a:r>
            <a:r>
              <a:rPr lang="en-US" baseline="0" dirty="0" smtClean="0"/>
              <a:t>, unfortunately, it’s not even a choice. There’s not enough real performance to even consider an alternative to whatever they have.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122</a:t>
            </a:fld>
            <a:endParaRPr lang="en-US"/>
          </a:p>
        </p:txBody>
      </p:sp>
    </p:spTree>
    <p:extLst>
      <p:ext uri="{BB962C8B-B14F-4D97-AF65-F5344CB8AC3E}">
        <p14:creationId xmlns:p14="http://schemas.microsoft.com/office/powerpoint/2010/main" val="2993438810"/>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care about hardware.</a:t>
            </a:r>
            <a:r>
              <a:rPr lang="en-US" baseline="0" dirty="0" smtClean="0"/>
              <a:t> Software doesn’t exist in a vacuum. There is no “abstract software ether.” Decisions have to be made based on the real </a:t>
            </a:r>
            <a:r>
              <a:rPr lang="en-US" baseline="0" dirty="0" err="1" smtClean="0"/>
              <a:t>plarforms</a:t>
            </a:r>
            <a:r>
              <a:rPr lang="en-US" baseline="0" dirty="0" smtClean="0"/>
              <a:t> that they’re running on. I would hardly make the same choices for software intended to run across all of Google’s servers as I would for software to run on the </a:t>
            </a:r>
            <a:r>
              <a:rPr lang="en-US" baseline="0" dirty="0" err="1" smtClean="0"/>
              <a:t>Gameboy</a:t>
            </a:r>
            <a:r>
              <a:rPr lang="en-US" baseline="0" dirty="0" smtClean="0"/>
              <a:t>. The whole idea that there is a software solution to any problem *independent* of the hardware it runs on is pure fiction.</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123</a:t>
            </a:fld>
            <a:endParaRPr lang="en-US"/>
          </a:p>
        </p:txBody>
      </p:sp>
    </p:spTree>
    <p:extLst>
      <p:ext uri="{BB962C8B-B14F-4D97-AF65-F5344CB8AC3E}">
        <p14:creationId xmlns:p14="http://schemas.microsoft.com/office/powerpoint/2010/main" val="304006880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Most of the time</a:t>
            </a:r>
            <a:r>
              <a:rPr lang="en-US" baseline="0" dirty="0" smtClean="0"/>
              <a:t> even an extremely superficial understanding of the hardware is enough to make better decisions. Just looking at the cell processor, for example, the PPU there is about 1/10</a:t>
            </a:r>
            <a:r>
              <a:rPr lang="en-US" baseline="30000" dirty="0" smtClean="0"/>
              <a:t>th</a:t>
            </a:r>
            <a:r>
              <a:rPr lang="en-US" baseline="0" dirty="0" smtClean="0"/>
              <a:t> of the chip. Do you really want all your code on that?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124</a:t>
            </a:fld>
            <a:endParaRPr lang="en-US"/>
          </a:p>
        </p:txBody>
      </p:sp>
    </p:spTree>
    <p:extLst>
      <p:ext uri="{BB962C8B-B14F-4D97-AF65-F5344CB8AC3E}">
        <p14:creationId xmlns:p14="http://schemas.microsoft.com/office/powerpoint/2010/main" val="272347673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care about data. It’s the only thing</a:t>
            </a:r>
            <a:r>
              <a:rPr lang="en-US" baseline="0" dirty="0" smtClean="0"/>
              <a:t> that matters. There’s just too much code architecture </a:t>
            </a:r>
            <a:r>
              <a:rPr lang="en-US" baseline="0" dirty="0" err="1" smtClean="0"/>
              <a:t>wankery</a:t>
            </a:r>
            <a:r>
              <a:rPr lang="en-US" baseline="0" dirty="0" smtClean="0"/>
              <a:t> in the world. And not only are the benefits truly dubious, they often make things much, much worse than is necessary. For performance. For maintenance. For memory. For whatever.</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125</a:t>
            </a:fld>
            <a:endParaRPr lang="en-US"/>
          </a:p>
        </p:txBody>
      </p:sp>
    </p:spTree>
    <p:extLst>
      <p:ext uri="{BB962C8B-B14F-4D97-AF65-F5344CB8AC3E}">
        <p14:creationId xmlns:p14="http://schemas.microsoft.com/office/powerpoint/2010/main" val="686691235"/>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purpose</a:t>
            </a:r>
            <a:r>
              <a:rPr lang="en-US" baseline="0" dirty="0" smtClean="0"/>
              <a:t> of any program is to transform data from one form to another. That’s all. Nothing else.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126</a:t>
            </a:fld>
            <a:endParaRPr lang="en-US"/>
          </a:p>
        </p:txBody>
      </p:sp>
    </p:spTree>
    <p:extLst>
      <p:ext uri="{BB962C8B-B14F-4D97-AF65-F5344CB8AC3E}">
        <p14:creationId xmlns:p14="http://schemas.microsoft.com/office/powerpoint/2010/main" val="2936948603"/>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care about Magic.</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127</a:t>
            </a:fld>
            <a:endParaRPr lang="en-US"/>
          </a:p>
        </p:txBody>
      </p:sp>
    </p:spTree>
    <p:extLst>
      <p:ext uri="{BB962C8B-B14F-4D97-AF65-F5344CB8AC3E}">
        <p14:creationId xmlns:p14="http://schemas.microsoft.com/office/powerpoint/2010/main" val="4030952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about my own</a:t>
            </a:r>
            <a:r>
              <a:rPr lang="en-US" baseline="0" dirty="0" smtClean="0"/>
              <a:t> personal path.</a:t>
            </a:r>
          </a:p>
          <a:p>
            <a:endParaRPr lang="en-US" baseline="0" dirty="0" smtClean="0"/>
          </a:p>
          <a:p>
            <a:r>
              <a:rPr lang="en-US" baseline="0" dirty="0" smtClean="0"/>
              <a:t>PS: Check out The Path </a:t>
            </a:r>
            <a:r>
              <a:rPr lang="en-US" dirty="0" smtClean="0">
                <a:hlinkClick r:id="rId3"/>
              </a:rPr>
              <a:t>http://tale-of-tales.com/ThePath/</a:t>
            </a:r>
            <a:endParaRPr lang="en-US" dirty="0" smtClean="0"/>
          </a:p>
          <a:p>
            <a:r>
              <a:rPr lang="en-US" dirty="0" smtClean="0"/>
              <a:t>I couldn’t get it to work on my PC, but it seems pretty cool.</a:t>
            </a:r>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12</a:t>
            </a:fld>
            <a:endParaRPr lang="en-US"/>
          </a:p>
        </p:txBody>
      </p:sp>
    </p:spTree>
    <p:extLst>
      <p:ext uri="{BB962C8B-B14F-4D97-AF65-F5344CB8AC3E}">
        <p14:creationId xmlns:p14="http://schemas.microsoft.com/office/powerpoint/2010/main" val="762940498"/>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*believe*</a:t>
            </a:r>
            <a:r>
              <a:rPr lang="en-US" baseline="0" dirty="0" smtClean="0"/>
              <a:t> in magic. There’s real value in creating something surprising. Or something wonderful that appears to come from no where or nothing.</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128</a:t>
            </a:fld>
            <a:endParaRPr lang="en-US"/>
          </a:p>
        </p:txBody>
      </p:sp>
    </p:spTree>
    <p:extLst>
      <p:ext uri="{BB962C8B-B14F-4D97-AF65-F5344CB8AC3E}">
        <p14:creationId xmlns:p14="http://schemas.microsoft.com/office/powerpoint/2010/main" val="8146801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129</a:t>
            </a:fld>
            <a:endParaRPr lang="en-US"/>
          </a:p>
        </p:txBody>
      </p:sp>
    </p:spTree>
    <p:extLst>
      <p:ext uri="{BB962C8B-B14F-4D97-AF65-F5344CB8AC3E}">
        <p14:creationId xmlns:p14="http://schemas.microsoft.com/office/powerpoint/2010/main" val="419196249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 screenshot of a character hierarchy in Maya. When</a:t>
            </a:r>
            <a:r>
              <a:rPr lang="en-US" baseline="0" dirty="0" smtClean="0"/>
              <a:t> we saw this, we were very surprised at it’s complexity. In fact, it’s much, much more complex than this since all the math nodes are actually hidden. </a:t>
            </a:r>
          </a:p>
          <a:p>
            <a:endParaRPr lang="en-US" baseline="0" dirty="0" smtClean="0"/>
          </a:p>
          <a:p>
            <a:r>
              <a:rPr lang="en-US" baseline="0" dirty="0" smtClean="0"/>
              <a:t>But we wanted to see what we could learn from this surprise. We asked the riggers to present to us their process. Of course we learned a ton. But in addition, it really became obvious that they had done something, using very poor tools actually, that could be applied to a lot of different areas. Not just animation. </a:t>
            </a:r>
          </a:p>
          <a:p>
            <a:endParaRPr lang="en-US" baseline="0" dirty="0" smtClean="0"/>
          </a:p>
          <a:p>
            <a:r>
              <a:rPr lang="en-US" baseline="0" dirty="0" smtClean="0"/>
              <a:t>Which led to some whole new conversations.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130</a:t>
            </a:fld>
            <a:endParaRPr lang="en-US"/>
          </a:p>
        </p:txBody>
      </p:sp>
    </p:spTree>
    <p:extLst>
      <p:ext uri="{BB962C8B-B14F-4D97-AF65-F5344CB8AC3E}">
        <p14:creationId xmlns:p14="http://schemas.microsoft.com/office/powerpoint/2010/main" val="210938706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a:t>
            </a:r>
            <a:r>
              <a:rPr lang="en-US" baseline="0" dirty="0" smtClean="0"/>
              <a:t> have to play. Try stuff out. See how it works. Learn what you can from it.</a:t>
            </a:r>
          </a:p>
          <a:p>
            <a:endParaRPr lang="en-US" baseline="0" dirty="0" smtClean="0"/>
          </a:p>
          <a:p>
            <a:r>
              <a:rPr lang="en-US" baseline="0" dirty="0" smtClean="0"/>
              <a:t>You can’t just be locked into the way it is now. Or you’ll be obsolete very soon.</a:t>
            </a:r>
          </a:p>
          <a:p>
            <a:endParaRPr lang="en-US" baseline="0" dirty="0" smtClean="0"/>
          </a:p>
          <a:p>
            <a:r>
              <a:rPr lang="en-US" baseline="0" dirty="0" smtClean="0"/>
              <a:t>So what are some of the things we’ve played with recently…?</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131</a:t>
            </a:fld>
            <a:endParaRPr lang="en-US"/>
          </a:p>
        </p:txBody>
      </p:sp>
    </p:spTree>
    <p:extLst>
      <p:ext uri="{BB962C8B-B14F-4D97-AF65-F5344CB8AC3E}">
        <p14:creationId xmlns:p14="http://schemas.microsoft.com/office/powerpoint/2010/main" val="302915909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We’ve looked at </a:t>
            </a:r>
            <a:r>
              <a:rPr lang="en-US" dirty="0" err="1" smtClean="0"/>
              <a:t>webapps</a:t>
            </a:r>
            <a:r>
              <a:rPr lang="en-US" baseline="0" dirty="0" smtClean="0"/>
              <a:t> a lot for inspiration for our tools. In fact, we’ve been doing a lot more in Flash and </a:t>
            </a:r>
            <a:r>
              <a:rPr lang="en-US" baseline="0" dirty="0" err="1" smtClean="0"/>
              <a:t>Javascript</a:t>
            </a:r>
            <a:r>
              <a:rPr lang="en-US" baseline="0" dirty="0" smtClean="0"/>
              <a:t> if you can believe it!</a:t>
            </a:r>
          </a:p>
          <a:p>
            <a:endParaRPr lang="en-US" baseline="0" dirty="0" smtClean="0"/>
          </a:p>
          <a:p>
            <a:r>
              <a:rPr lang="en-US" baseline="0" dirty="0" smtClean="0"/>
              <a:t>I figure this whole web thing probably isn’t a fad. There might be something to it.</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132</a:t>
            </a:fld>
            <a:endParaRPr lang="en-US"/>
          </a:p>
        </p:txBody>
      </p:sp>
    </p:spTree>
    <p:extLst>
      <p:ext uri="{BB962C8B-B14F-4D97-AF65-F5344CB8AC3E}">
        <p14:creationId xmlns:p14="http://schemas.microsoft.com/office/powerpoint/2010/main" val="392643361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We’ve also looked to the</a:t>
            </a:r>
            <a:r>
              <a:rPr lang="en-US" baseline="0" dirty="0" smtClean="0"/>
              <a:t> social media sites for inspiration for our own tools and processes.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133</a:t>
            </a:fld>
            <a:endParaRPr lang="en-US"/>
          </a:p>
        </p:txBody>
      </p:sp>
    </p:spTree>
    <p:extLst>
      <p:ext uri="{BB962C8B-B14F-4D97-AF65-F5344CB8AC3E}">
        <p14:creationId xmlns:p14="http://schemas.microsoft.com/office/powerpoint/2010/main" val="323811977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somewhat</a:t>
            </a:r>
            <a:r>
              <a:rPr lang="en-US" baseline="0" dirty="0" smtClean="0"/>
              <a:t> ironically, the thing we hadn’t looked at enough before: We’re looking at games. We’re looking at how we can use the lessons we’ve learned from games to make making games better.</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134</a:t>
            </a:fld>
            <a:endParaRPr lang="en-US"/>
          </a:p>
        </p:txBody>
      </p:sp>
    </p:spTree>
    <p:extLst>
      <p:ext uri="{BB962C8B-B14F-4D97-AF65-F5344CB8AC3E}">
        <p14:creationId xmlns:p14="http://schemas.microsoft.com/office/powerpoint/2010/main" val="390425312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It’s also important to fail.</a:t>
            </a:r>
            <a:r>
              <a:rPr lang="en-US" baseline="0" dirty="0" smtClean="0"/>
              <a:t> </a:t>
            </a:r>
          </a:p>
          <a:p>
            <a:endParaRPr lang="en-US" baseline="0" dirty="0" smtClean="0"/>
          </a:p>
          <a:p>
            <a:r>
              <a:rPr lang="en-US" baseline="0" dirty="0" smtClean="0"/>
              <a:t>It’s important to let people fail.</a:t>
            </a:r>
          </a:p>
          <a:p>
            <a:r>
              <a:rPr lang="en-US" baseline="0" dirty="0" smtClean="0"/>
              <a:t>You must embrace it.</a:t>
            </a:r>
          </a:p>
          <a:p>
            <a:endParaRPr lang="en-US" baseline="0" dirty="0" smtClean="0"/>
          </a:p>
          <a:p>
            <a:r>
              <a:rPr lang="en-US" baseline="0" dirty="0" smtClean="0"/>
              <a:t>If you’re afraid of failing, you are paralyzed from doing anything actually interesting.</a:t>
            </a:r>
          </a:p>
          <a:p>
            <a:endParaRPr lang="en-US" baseline="0" dirty="0" smtClean="0"/>
          </a:p>
          <a:p>
            <a:r>
              <a:rPr lang="en-US" baseline="0" dirty="0" smtClean="0"/>
              <a:t>But of course that does mean that you *will* fail…</a:t>
            </a:r>
          </a:p>
        </p:txBody>
      </p:sp>
      <p:sp>
        <p:nvSpPr>
          <p:cNvPr id="4" name="Slide Number Placeholder 3"/>
          <p:cNvSpPr>
            <a:spLocks noGrp="1"/>
          </p:cNvSpPr>
          <p:nvPr>
            <p:ph type="sldNum" sz="quarter" idx="10"/>
          </p:nvPr>
        </p:nvSpPr>
        <p:spPr/>
        <p:txBody>
          <a:bodyPr/>
          <a:lstStyle/>
          <a:p>
            <a:fld id="{B7A46193-4927-4841-94E3-4798CBC6C146}" type="slidenum">
              <a:rPr lang="en-US" smtClean="0"/>
              <a:pPr/>
              <a:t>135</a:t>
            </a:fld>
            <a:endParaRPr lang="en-US"/>
          </a:p>
        </p:txBody>
      </p:sp>
    </p:spTree>
    <p:extLst>
      <p:ext uri="{BB962C8B-B14F-4D97-AF65-F5344CB8AC3E}">
        <p14:creationId xmlns:p14="http://schemas.microsoft.com/office/powerpoint/2010/main" val="3542887142"/>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Sometimes</a:t>
            </a:r>
            <a:r>
              <a:rPr lang="en-US" baseline="0" dirty="0" smtClean="0"/>
              <a:t> spectacularly. </a:t>
            </a:r>
          </a:p>
          <a:p>
            <a:endParaRPr lang="en-US" baseline="0" dirty="0" smtClean="0"/>
          </a:p>
          <a:p>
            <a:r>
              <a:rPr lang="en-US" baseline="0" dirty="0" smtClean="0"/>
              <a:t>Spawn: The Eternal. </a:t>
            </a:r>
          </a:p>
          <a:p>
            <a:endParaRPr lang="en-US" baseline="0" dirty="0" smtClean="0"/>
          </a:p>
          <a:p>
            <a:r>
              <a:rPr lang="en-US" baseline="0" dirty="0" smtClean="0"/>
              <a:t>I was on this team. This was not an awesome game. I believe involved on this game would say it was a failure. An awful, awful failure. </a:t>
            </a:r>
          </a:p>
          <a:p>
            <a:endParaRPr lang="en-US" baseline="0" dirty="0" smtClean="0"/>
          </a:p>
          <a:p>
            <a:r>
              <a:rPr lang="en-US" baseline="0" dirty="0" smtClean="0"/>
              <a:t>The first (and only) time I’ve ever seen the phrase “explosive diarrhea” used in a game review.</a:t>
            </a:r>
          </a:p>
          <a:p>
            <a:endParaRPr lang="en-US" baseline="0" dirty="0" smtClean="0"/>
          </a:p>
          <a:p>
            <a:r>
              <a:rPr lang="en-US" baseline="0" dirty="0" smtClean="0"/>
              <a:t>But everyone on this team learned a lot from the experience. And we’ve all gone on to do much better and take those lessons with us. </a:t>
            </a:r>
          </a:p>
          <a:p>
            <a:endParaRPr lang="en-US" baseline="0" dirty="0" smtClean="0"/>
          </a:p>
        </p:txBody>
      </p:sp>
      <p:sp>
        <p:nvSpPr>
          <p:cNvPr id="4" name="Slide Number Placeholder 3"/>
          <p:cNvSpPr>
            <a:spLocks noGrp="1"/>
          </p:cNvSpPr>
          <p:nvPr>
            <p:ph type="sldNum" sz="quarter" idx="10"/>
          </p:nvPr>
        </p:nvSpPr>
        <p:spPr/>
        <p:txBody>
          <a:bodyPr/>
          <a:lstStyle/>
          <a:p>
            <a:fld id="{B7A46193-4927-4841-94E3-4798CBC6C146}" type="slidenum">
              <a:rPr lang="en-US" smtClean="0"/>
              <a:pPr/>
              <a:t>136</a:t>
            </a:fld>
            <a:endParaRPr lang="en-US"/>
          </a:p>
        </p:txBody>
      </p:sp>
    </p:spTree>
    <p:extLst>
      <p:ext uri="{BB962C8B-B14F-4D97-AF65-F5344CB8AC3E}">
        <p14:creationId xmlns:p14="http://schemas.microsoft.com/office/powerpoint/2010/main" val="315470052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a:t>
            </a:r>
            <a:r>
              <a:rPr lang="en-US" baseline="0" dirty="0" smtClean="0"/>
              <a:t>u have to *want* to fail. The trick is to do it as quickly (and cheaply) as possible. Then figure out what you learned and try again.</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137</a:t>
            </a:fld>
            <a:endParaRPr lang="en-US"/>
          </a:p>
        </p:txBody>
      </p:sp>
    </p:spTree>
    <p:extLst>
      <p:ext uri="{BB962C8B-B14F-4D97-AF65-F5344CB8AC3E}">
        <p14:creationId xmlns:p14="http://schemas.microsoft.com/office/powerpoint/2010/main" val="37547240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Why do I do what I</a:t>
            </a:r>
            <a:r>
              <a:rPr lang="en-US" baseline="0" dirty="0" smtClean="0"/>
              <a:t> do?</a:t>
            </a:r>
          </a:p>
          <a:p>
            <a:r>
              <a:rPr lang="en-US" baseline="0" dirty="0" smtClean="0"/>
              <a:t>Why do I care?</a:t>
            </a:r>
          </a:p>
          <a:p>
            <a:r>
              <a:rPr lang="en-US" baseline="0" dirty="0" smtClean="0"/>
              <a:t>Why do I get up in the morning?</a:t>
            </a:r>
          </a:p>
          <a:p>
            <a:r>
              <a:rPr lang="en-US" baseline="0" dirty="0" smtClean="0"/>
              <a:t>Why?</a:t>
            </a:r>
            <a:endParaRPr lang="en-US" dirty="0" smtClean="0"/>
          </a:p>
        </p:txBody>
      </p:sp>
      <p:sp>
        <p:nvSpPr>
          <p:cNvPr id="4" name="Slide Number Placeholder 3"/>
          <p:cNvSpPr>
            <a:spLocks noGrp="1"/>
          </p:cNvSpPr>
          <p:nvPr>
            <p:ph type="sldNum" sz="quarter" idx="10"/>
          </p:nvPr>
        </p:nvSpPr>
        <p:spPr/>
        <p:txBody>
          <a:bodyPr/>
          <a:lstStyle/>
          <a:p>
            <a:fld id="{B7A46193-4927-4841-94E3-4798CBC6C146}" type="slidenum">
              <a:rPr lang="en-US" smtClean="0"/>
              <a:pPr/>
              <a:t>13</a:t>
            </a:fld>
            <a:endParaRPr lang="en-US"/>
          </a:p>
        </p:txBody>
      </p:sp>
    </p:spTree>
    <p:extLst>
      <p:ext uri="{BB962C8B-B14F-4D97-AF65-F5344CB8AC3E}">
        <p14:creationId xmlns:p14="http://schemas.microsoft.com/office/powerpoint/2010/main" val="1154498281"/>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these are the questions that I asked myself at the start of this…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141</a:t>
            </a:fld>
            <a:endParaRPr lang="en-US"/>
          </a:p>
        </p:txBody>
      </p:sp>
    </p:spTree>
    <p:extLst>
      <p:ext uri="{BB962C8B-B14F-4D97-AF65-F5344CB8AC3E}">
        <p14:creationId xmlns:p14="http://schemas.microsoft.com/office/powerpoint/2010/main" val="405099778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160</a:t>
            </a:fld>
            <a:endParaRPr lang="en-US"/>
          </a:p>
        </p:txBody>
      </p:sp>
    </p:spTree>
    <p:extLst>
      <p:ext uri="{BB962C8B-B14F-4D97-AF65-F5344CB8AC3E}">
        <p14:creationId xmlns:p14="http://schemas.microsoft.com/office/powerpoint/2010/main" val="385976089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try to use</a:t>
            </a:r>
            <a:r>
              <a:rPr lang="en-US" baseline="0" dirty="0" smtClean="0"/>
              <a:t> my passions to drive my choices.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161</a:t>
            </a:fld>
            <a:endParaRPr lang="en-US"/>
          </a:p>
        </p:txBody>
      </p:sp>
    </p:spTree>
    <p:extLst>
      <p:ext uri="{BB962C8B-B14F-4D97-AF65-F5344CB8AC3E}">
        <p14:creationId xmlns:p14="http://schemas.microsoft.com/office/powerpoint/2010/main" val="139274696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a:t>
            </a:r>
            <a:r>
              <a:rPr lang="en-US" baseline="0" dirty="0" smtClean="0"/>
              <a:t> I do that right, I’m on fire!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162</a:t>
            </a:fld>
            <a:endParaRPr lang="en-US"/>
          </a:p>
        </p:txBody>
      </p:sp>
    </p:spTree>
    <p:extLst>
      <p:ext uri="{BB962C8B-B14F-4D97-AF65-F5344CB8AC3E}">
        <p14:creationId xmlns:p14="http://schemas.microsoft.com/office/powerpoint/2010/main" val="1096091753"/>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would you answer these questions? How does it affect what you do? </a:t>
            </a:r>
          </a:p>
          <a:p>
            <a:endParaRPr lang="en-US" dirty="0" smtClean="0"/>
          </a:p>
          <a:p>
            <a:r>
              <a:rPr lang="en-US" dirty="0" smtClean="0"/>
              <a:t>Twitter:</a:t>
            </a:r>
            <a:r>
              <a:rPr lang="en-US" baseline="0" dirty="0" smtClean="0"/>
              <a:t> @</a:t>
            </a:r>
            <a:r>
              <a:rPr lang="en-US" baseline="0" dirty="0" err="1" smtClean="0"/>
              <a:t>mike_acton</a:t>
            </a:r>
            <a:endParaRPr lang="en-US" baseline="0" dirty="0" smtClean="0"/>
          </a:p>
          <a:p>
            <a:r>
              <a:rPr lang="en-US" baseline="0" dirty="0" smtClean="0"/>
              <a:t>Email: macton@gmail.com</a:t>
            </a:r>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163</a:t>
            </a:fld>
            <a:endParaRPr lang="en-US"/>
          </a:p>
        </p:txBody>
      </p:sp>
    </p:spTree>
    <p:extLst>
      <p:ext uri="{BB962C8B-B14F-4D97-AF65-F5344CB8AC3E}">
        <p14:creationId xmlns:p14="http://schemas.microsoft.com/office/powerpoint/2010/main" val="32477638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PS: This is Video Games Live</a:t>
            </a:r>
          </a:p>
          <a:p>
            <a:r>
              <a:rPr lang="en-US" dirty="0" smtClean="0"/>
              <a:t>Check it: </a:t>
            </a:r>
            <a:r>
              <a:rPr lang="en-US" dirty="0" smtClean="0">
                <a:hlinkClick r:id="rId3"/>
              </a:rPr>
              <a:t>http://www.youtube.com/watch?v=JVHGy9XEF9I</a:t>
            </a:r>
            <a:endParaRPr lang="en-US" dirty="0" smtClean="0"/>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15</a:t>
            </a:fld>
            <a:endParaRPr lang="en-US"/>
          </a:p>
        </p:txBody>
      </p:sp>
    </p:spTree>
    <p:extLst>
      <p:ext uri="{BB962C8B-B14F-4D97-AF65-F5344CB8AC3E}">
        <p14:creationId xmlns:p14="http://schemas.microsoft.com/office/powerpoint/2010/main" val="36986686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Oh, yeah.</a:t>
            </a:r>
            <a:r>
              <a:rPr lang="en-US" baseline="0" dirty="0" smtClean="0"/>
              <a:t> Too bad Ms. Pac-Man already has a man.</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16</a:t>
            </a:fld>
            <a:endParaRPr lang="en-US"/>
          </a:p>
        </p:txBody>
      </p:sp>
    </p:spTree>
    <p:extLst>
      <p:ext uri="{BB962C8B-B14F-4D97-AF65-F5344CB8AC3E}">
        <p14:creationId xmlns:p14="http://schemas.microsoft.com/office/powerpoint/2010/main" val="31394101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 offense</a:t>
            </a:r>
            <a:r>
              <a:rPr lang="en-US" baseline="0" dirty="0" smtClean="0"/>
              <a:t> to Sid Meier. Just the best example.)</a:t>
            </a:r>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18</a:t>
            </a:fld>
            <a:endParaRPr lang="en-US"/>
          </a:p>
        </p:txBody>
      </p:sp>
    </p:spTree>
    <p:extLst>
      <p:ext uri="{BB962C8B-B14F-4D97-AF65-F5344CB8AC3E}">
        <p14:creationId xmlns:p14="http://schemas.microsoft.com/office/powerpoint/2010/main" val="17398215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Hey look! I have my own </a:t>
            </a:r>
            <a:r>
              <a:rPr lang="en-US" dirty="0" err="1" smtClean="0"/>
              <a:t>muppet</a:t>
            </a:r>
            <a:r>
              <a:rPr lang="en-US" dirty="0" smtClean="0"/>
              <a:t>.</a:t>
            </a:r>
            <a:r>
              <a:rPr lang="en-US" baseline="0" dirty="0" smtClean="0"/>
              <a:t> The Community team at Insomniac made that for an internal presentation. I have it on my desk. It’s damn cool.</a:t>
            </a:r>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19</a:t>
            </a:fld>
            <a:endParaRPr lang="en-US"/>
          </a:p>
        </p:txBody>
      </p:sp>
    </p:spTree>
    <p:extLst>
      <p:ext uri="{BB962C8B-B14F-4D97-AF65-F5344CB8AC3E}">
        <p14:creationId xmlns:p14="http://schemas.microsoft.com/office/powerpoint/2010/main" val="17699139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20</a:t>
            </a:fld>
            <a:endParaRPr lang="en-US"/>
          </a:p>
        </p:txBody>
      </p:sp>
    </p:spTree>
    <p:extLst>
      <p:ext uri="{BB962C8B-B14F-4D97-AF65-F5344CB8AC3E}">
        <p14:creationId xmlns:p14="http://schemas.microsoft.com/office/powerpoint/2010/main" val="14692323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believe this deeply. They are an important part</a:t>
            </a:r>
            <a:r>
              <a:rPr lang="en-US" baseline="0" dirty="0" smtClean="0"/>
              <a:t> of who we are as people and as part of our culture.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21</a:t>
            </a:fld>
            <a:endParaRPr lang="en-US"/>
          </a:p>
        </p:txBody>
      </p:sp>
    </p:spTree>
    <p:extLst>
      <p:ext uri="{BB962C8B-B14F-4D97-AF65-F5344CB8AC3E}">
        <p14:creationId xmlns:p14="http://schemas.microsoft.com/office/powerpoint/2010/main" val="912428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I flew in from Bogota for this. I was on vacation. Nice</a:t>
            </a:r>
            <a:r>
              <a:rPr lang="en-US" baseline="0" dirty="0" smtClean="0"/>
              <a:t> and warm (</a:t>
            </a:r>
            <a:r>
              <a:rPr lang="en-US" baseline="0" dirty="0" err="1" smtClean="0"/>
              <a:t>kinda</a:t>
            </a:r>
            <a:r>
              <a:rPr lang="en-US" baseline="0" dirty="0" smtClean="0"/>
              <a:t> rainy though.) Why would I leave for this?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2</a:t>
            </a:fld>
            <a:endParaRPr lang="en-US"/>
          </a:p>
        </p:txBody>
      </p:sp>
    </p:spTree>
    <p:extLst>
      <p:ext uri="{BB962C8B-B14F-4D97-AF65-F5344CB8AC3E}">
        <p14:creationId xmlns:p14="http://schemas.microsoft.com/office/powerpoint/2010/main" val="39328934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 would suck.</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22</a:t>
            </a:fld>
            <a:endParaRPr lang="en-US"/>
          </a:p>
        </p:txBody>
      </p:sp>
    </p:spTree>
    <p:extLst>
      <p:ext uri="{BB962C8B-B14F-4D97-AF65-F5344CB8AC3E}">
        <p14:creationId xmlns:p14="http://schemas.microsoft.com/office/powerpoint/2010/main" val="22610156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23</a:t>
            </a:fld>
            <a:endParaRPr lang="en-US"/>
          </a:p>
        </p:txBody>
      </p:sp>
    </p:spTree>
    <p:extLst>
      <p:ext uri="{BB962C8B-B14F-4D97-AF65-F5344CB8AC3E}">
        <p14:creationId xmlns:p14="http://schemas.microsoft.com/office/powerpoint/2010/main" val="2144165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Seriously.</a:t>
            </a:r>
            <a:r>
              <a:rPr lang="en-US" baseline="0" dirty="0" smtClean="0"/>
              <a:t> To this very day I work out my route between places based on some concept of number of moves and try to organize things in a loop where I can manage the resources I need: Home -&gt; Coffee -&gt; Work -&gt; Gas -&gt; Home</a:t>
            </a:r>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24</a:t>
            </a:fld>
            <a:endParaRPr lang="en-US"/>
          </a:p>
        </p:txBody>
      </p:sp>
    </p:spTree>
    <p:extLst>
      <p:ext uri="{BB962C8B-B14F-4D97-AF65-F5344CB8AC3E}">
        <p14:creationId xmlns:p14="http://schemas.microsoft.com/office/powerpoint/2010/main" val="8562715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My daughter and I played</a:t>
            </a:r>
            <a:r>
              <a:rPr lang="en-US" baseline="0" dirty="0" smtClean="0"/>
              <a:t> this game for a year. Together, almost every night. It’s a part of our shared history now. And some really fond memories.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25</a:t>
            </a:fld>
            <a:endParaRPr lang="en-US"/>
          </a:p>
        </p:txBody>
      </p:sp>
    </p:spTree>
    <p:extLst>
      <p:ext uri="{BB962C8B-B14F-4D97-AF65-F5344CB8AC3E}">
        <p14:creationId xmlns:p14="http://schemas.microsoft.com/office/powerpoint/2010/main" val="5581510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My daughter has put THOUSANDS</a:t>
            </a:r>
            <a:r>
              <a:rPr lang="en-US" baseline="0" dirty="0" smtClean="0"/>
              <a:t> of hours into the Sims. *This* is what she’s going to think back on fondly when she’s my age.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26</a:t>
            </a:fld>
            <a:endParaRPr lang="en-US"/>
          </a:p>
        </p:txBody>
      </p:sp>
    </p:spTree>
    <p:extLst>
      <p:ext uri="{BB962C8B-B14F-4D97-AF65-F5344CB8AC3E}">
        <p14:creationId xmlns:p14="http://schemas.microsoft.com/office/powerpoint/2010/main" val="21775435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Right so Roger</a:t>
            </a:r>
            <a:r>
              <a:rPr lang="en-US" baseline="0" dirty="0" smtClean="0"/>
              <a:t> Ebert and a bunch of other people say “Games are not art.”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28</a:t>
            </a:fld>
            <a:endParaRPr lang="en-US"/>
          </a:p>
        </p:txBody>
      </p:sp>
    </p:spTree>
    <p:extLst>
      <p:ext uri="{BB962C8B-B14F-4D97-AF65-F5344CB8AC3E}">
        <p14:creationId xmlns:p14="http://schemas.microsoft.com/office/powerpoint/2010/main" val="41852731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They</a:t>
            </a:r>
            <a:r>
              <a:rPr lang="en-US" baseline="0" dirty="0" smtClean="0"/>
              <a:t> are wrong.</a:t>
            </a:r>
          </a:p>
          <a:p>
            <a:endParaRPr lang="en-US" baseline="0" dirty="0" smtClean="0"/>
          </a:p>
          <a:p>
            <a:r>
              <a:rPr lang="en-US" baseline="0" dirty="0" smtClean="0"/>
              <a:t>Not *all* games are art of course. Just like not all movies or books or paintings or whatever. But they are at least as much *potentially art* as anything else.</a:t>
            </a:r>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29</a:t>
            </a:fld>
            <a:endParaRPr lang="en-US"/>
          </a:p>
        </p:txBody>
      </p:sp>
    </p:spTree>
    <p:extLst>
      <p:ext uri="{BB962C8B-B14F-4D97-AF65-F5344CB8AC3E}">
        <p14:creationId xmlns:p14="http://schemas.microsoft.com/office/powerpoint/2010/main" val="21089138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Suck it.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30</a:t>
            </a:fld>
            <a:endParaRPr lang="en-US"/>
          </a:p>
        </p:txBody>
      </p:sp>
    </p:spTree>
    <p:extLst>
      <p:ext uri="{BB962C8B-B14F-4D97-AF65-F5344CB8AC3E}">
        <p14:creationId xmlns:p14="http://schemas.microsoft.com/office/powerpoint/2010/main" val="369298849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Games let people</a:t>
            </a:r>
            <a:r>
              <a:rPr lang="en-US" baseline="0" dirty="0" smtClean="0"/>
              <a:t> participate in their own (or others) fantasies.</a:t>
            </a:r>
          </a:p>
          <a:p>
            <a:endParaRPr lang="en-US" baseline="0" dirty="0" smtClean="0"/>
          </a:p>
          <a:p>
            <a:r>
              <a:rPr lang="en-US" baseline="0" dirty="0" smtClean="0"/>
              <a:t>Damn, these costumes are impressive.</a:t>
            </a:r>
          </a:p>
          <a:p>
            <a:endParaRPr lang="en-US" baseline="0" dirty="0" smtClean="0"/>
          </a:p>
          <a:p>
            <a:r>
              <a:rPr lang="en-US" baseline="0" dirty="0" smtClean="0"/>
              <a:t>PS: You might want to check this out too - http://www.insomniacgames.com/tech/articles/1107/files/fantasy_of_the_familiar.ppt</a:t>
            </a:r>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31</a:t>
            </a:fld>
            <a:endParaRPr lang="en-US"/>
          </a:p>
        </p:txBody>
      </p:sp>
    </p:spTree>
    <p:extLst>
      <p:ext uri="{BB962C8B-B14F-4D97-AF65-F5344CB8AC3E}">
        <p14:creationId xmlns:p14="http://schemas.microsoft.com/office/powerpoint/2010/main" val="319206329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Games are a</a:t>
            </a:r>
            <a:r>
              <a:rPr lang="en-US" baseline="0" dirty="0" smtClean="0"/>
              <a:t> way to augment your own dreams. Like World Domination.</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32</a:t>
            </a:fld>
            <a:endParaRPr lang="en-US"/>
          </a:p>
        </p:txBody>
      </p:sp>
    </p:spTree>
    <p:extLst>
      <p:ext uri="{BB962C8B-B14F-4D97-AF65-F5344CB8AC3E}">
        <p14:creationId xmlns:p14="http://schemas.microsoft.com/office/powerpoint/2010/main" val="3532552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Right. Because Jacob said I could say anything I</a:t>
            </a:r>
            <a:r>
              <a:rPr lang="en-US" baseline="0" dirty="0" smtClean="0"/>
              <a:t> want. How often do you get the opportunity to do that?!</a:t>
            </a:r>
          </a:p>
          <a:p>
            <a:endParaRPr lang="en-US" baseline="0" dirty="0" smtClean="0"/>
          </a:p>
          <a:p>
            <a:r>
              <a:rPr lang="en-US" baseline="0" dirty="0" smtClean="0"/>
              <a:t>Except maybe on Twitter.  Follow me here -&gt; </a:t>
            </a:r>
            <a:r>
              <a:rPr lang="en-US" dirty="0" smtClean="0">
                <a:hlinkClick r:id="rId3"/>
              </a:rPr>
              <a:t>http://twitter.com/#!/mike_acton</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3</a:t>
            </a:fld>
            <a:endParaRPr lang="en-US"/>
          </a:p>
        </p:txBody>
      </p:sp>
    </p:spTree>
    <p:extLst>
      <p:ext uri="{BB962C8B-B14F-4D97-AF65-F5344CB8AC3E}">
        <p14:creationId xmlns:p14="http://schemas.microsoft.com/office/powerpoint/2010/main" val="38592202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Or creating</a:t>
            </a:r>
            <a:r>
              <a:rPr lang="en-US" baseline="0" dirty="0" smtClean="0"/>
              <a:t> a Civilization in your image. Or building an Empire.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33</a:t>
            </a:fld>
            <a:endParaRPr lang="en-US"/>
          </a:p>
        </p:txBody>
      </p:sp>
    </p:spTree>
    <p:extLst>
      <p:ext uri="{BB962C8B-B14F-4D97-AF65-F5344CB8AC3E}">
        <p14:creationId xmlns:p14="http://schemas.microsoft.com/office/powerpoint/2010/main" val="6692366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may have dreams that don’t involve taking over the world. I’m pretty</a:t>
            </a:r>
            <a:r>
              <a:rPr lang="en-US" baseline="0" dirty="0" smtClean="0"/>
              <a:t> simple that way though.</a:t>
            </a:r>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34</a:t>
            </a:fld>
            <a:endParaRPr lang="en-US"/>
          </a:p>
        </p:txBody>
      </p:sp>
    </p:spTree>
    <p:extLst>
      <p:ext uri="{BB962C8B-B14F-4D97-AF65-F5344CB8AC3E}">
        <p14:creationId xmlns:p14="http://schemas.microsoft.com/office/powerpoint/2010/main" val="19825923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Games</a:t>
            </a:r>
            <a:r>
              <a:rPr lang="en-US" baseline="0" dirty="0" smtClean="0"/>
              <a:t> are a way of expressing your creativity. Little Big Planet – Look at how much crazy stuff people have done for this!</a:t>
            </a:r>
          </a:p>
          <a:p>
            <a:endParaRPr lang="en-US" baseline="0" dirty="0" smtClean="0"/>
          </a:p>
          <a:p>
            <a:r>
              <a:rPr lang="en-US" baseline="0" dirty="0" smtClean="0"/>
              <a:t>For instance, check what these guys did: </a:t>
            </a:r>
            <a:r>
              <a:rPr lang="en-US" dirty="0" smtClean="0">
                <a:hlinkClick r:id="rId3"/>
              </a:rPr>
              <a:t>http://www.teamkaizengames.com/kblog/kfbb-did-a-cool-piece-on-us/</a:t>
            </a:r>
            <a:endParaRPr lang="en-US" dirty="0" smtClean="0"/>
          </a:p>
          <a:p>
            <a:r>
              <a:rPr lang="en-US" dirty="0" smtClean="0"/>
              <a:t>You can find Josh here: </a:t>
            </a:r>
            <a:r>
              <a:rPr lang="en-US" dirty="0" smtClean="0">
                <a:hlinkClick r:id="rId4"/>
              </a:rPr>
              <a:t>http://twitter.com/#!/ZookeyTK</a:t>
            </a:r>
            <a:endParaRPr lang="en-US" dirty="0" smtClean="0"/>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35</a:t>
            </a:fld>
            <a:endParaRPr lang="en-US"/>
          </a:p>
        </p:txBody>
      </p:sp>
    </p:spTree>
    <p:extLst>
      <p:ext uri="{BB962C8B-B14F-4D97-AF65-F5344CB8AC3E}">
        <p14:creationId xmlns:p14="http://schemas.microsoft.com/office/powerpoint/2010/main" val="11705514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Oh, damn. This was *so*</a:t>
            </a:r>
            <a:r>
              <a:rPr lang="en-US" baseline="0" dirty="0" smtClean="0"/>
              <a:t> awesome.</a:t>
            </a:r>
          </a:p>
          <a:p>
            <a:endParaRPr lang="en-US" baseline="0" dirty="0" smtClean="0"/>
          </a:p>
          <a:p>
            <a:r>
              <a:rPr lang="en-US" baseline="0" dirty="0" smtClean="0"/>
              <a:t>And Bill Budge is on Twitter too: </a:t>
            </a:r>
            <a:r>
              <a:rPr lang="en-US" dirty="0" smtClean="0">
                <a:hlinkClick r:id="rId3"/>
              </a:rPr>
              <a:t>http://twitter.com/#!/billb</a:t>
            </a:r>
            <a:endParaRPr lang="en-US" dirty="0" smtClean="0"/>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36</a:t>
            </a:fld>
            <a:endParaRPr lang="en-US"/>
          </a:p>
        </p:txBody>
      </p:sp>
    </p:spTree>
    <p:extLst>
      <p:ext uri="{BB962C8B-B14F-4D97-AF65-F5344CB8AC3E}">
        <p14:creationId xmlns:p14="http://schemas.microsoft.com/office/powerpoint/2010/main" val="2013048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Crazy</a:t>
            </a:r>
            <a:r>
              <a:rPr lang="en-US" baseline="0" dirty="0" smtClean="0"/>
              <a:t> creations!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37</a:t>
            </a:fld>
            <a:endParaRPr lang="en-US"/>
          </a:p>
        </p:txBody>
      </p:sp>
    </p:spTree>
    <p:extLst>
      <p:ext uri="{BB962C8B-B14F-4D97-AF65-F5344CB8AC3E}">
        <p14:creationId xmlns:p14="http://schemas.microsoft.com/office/powerpoint/2010/main" val="37960254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OMG. </a:t>
            </a:r>
            <a:r>
              <a:rPr lang="en-US" dirty="0" err="1" smtClean="0"/>
              <a:t>Minecraft</a:t>
            </a:r>
            <a:r>
              <a:rPr lang="en-US" baseline="0" dirty="0" smtClean="0"/>
              <a:t> is nuts. Productivity = 0.</a:t>
            </a:r>
          </a:p>
          <a:p>
            <a:endParaRPr lang="en-US" dirty="0" smtClean="0"/>
          </a:p>
          <a:p>
            <a:r>
              <a:rPr lang="en-US" dirty="0" smtClean="0"/>
              <a:t>PS: Carl</a:t>
            </a:r>
            <a:r>
              <a:rPr lang="en-US" baseline="0" dirty="0" smtClean="0"/>
              <a:t> Glave on our team here just gushed about it recently: </a:t>
            </a:r>
            <a:r>
              <a:rPr lang="en-US" dirty="0" smtClean="0">
                <a:hlinkClick r:id="rId3"/>
              </a:rPr>
              <a:t>http://www.insomniacgames.com/research_dev/articles/2010/152558667</a:t>
            </a:r>
            <a:endParaRPr lang="en-US" dirty="0" smtClean="0"/>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38</a:t>
            </a:fld>
            <a:endParaRPr lang="en-US"/>
          </a:p>
        </p:txBody>
      </p:sp>
    </p:spTree>
    <p:extLst>
      <p:ext uri="{BB962C8B-B14F-4D97-AF65-F5344CB8AC3E}">
        <p14:creationId xmlns:p14="http://schemas.microsoft.com/office/powerpoint/2010/main" val="225914156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Games</a:t>
            </a:r>
            <a:r>
              <a:rPr lang="en-US" baseline="0" dirty="0" smtClean="0"/>
              <a:t> </a:t>
            </a:r>
            <a:r>
              <a:rPr lang="en-US" dirty="0" smtClean="0"/>
              <a:t>can also just be an</a:t>
            </a:r>
            <a:r>
              <a:rPr lang="en-US" baseline="0" dirty="0" smtClean="0"/>
              <a:t> OCD release.</a:t>
            </a:r>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39</a:t>
            </a:fld>
            <a:endParaRPr lang="en-US"/>
          </a:p>
        </p:txBody>
      </p:sp>
    </p:spTree>
    <p:extLst>
      <p:ext uri="{BB962C8B-B14F-4D97-AF65-F5344CB8AC3E}">
        <p14:creationId xmlns:p14="http://schemas.microsoft.com/office/powerpoint/2010/main" val="29331749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 whenever we talk</a:t>
            </a:r>
            <a:r>
              <a:rPr lang="en-US" baseline="0" dirty="0" smtClean="0"/>
              <a:t> art, someone has to jump in with the whole “It’s just big business” line. </a:t>
            </a:r>
          </a:p>
          <a:p>
            <a:endParaRPr lang="en-US" baseline="0" dirty="0" smtClean="0"/>
          </a:p>
          <a:p>
            <a:r>
              <a:rPr lang="en-US" baseline="0" dirty="0" smtClean="0"/>
              <a:t>As an aside (can I have an aside in a presentation that’s pretty much all an aside?) – I hate it when “Indies” go on about how “we” suck because we’re “just in it for the money” and how they’re just “in it for love” – whatever, you fuckers – If I didn’t love this, I wouldn’t be doing it, either. PS: Here’s a </a:t>
            </a:r>
            <a:r>
              <a:rPr lang="en-US" baseline="0" dirty="0" smtClean="0">
                <a:sym typeface="Wingdings" pitchFamily="2" charset="2"/>
              </a:rPr>
              <a:t> HUG 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40</a:t>
            </a:fld>
            <a:endParaRPr lang="en-US"/>
          </a:p>
        </p:txBody>
      </p:sp>
    </p:spTree>
    <p:extLst>
      <p:ext uri="{BB962C8B-B14F-4D97-AF65-F5344CB8AC3E}">
        <p14:creationId xmlns:p14="http://schemas.microsoft.com/office/powerpoint/2010/main" val="350491609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 when talking about “The Art</a:t>
            </a:r>
            <a:r>
              <a:rPr lang="en-US" baseline="0" dirty="0" smtClean="0"/>
              <a:t> of Games” it’s easy to get caught up in the argument that innovation isn’t rewarded in the marketplace.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41</a:t>
            </a:fld>
            <a:endParaRPr lang="en-US"/>
          </a:p>
        </p:txBody>
      </p:sp>
    </p:spTree>
    <p:extLst>
      <p:ext uri="{BB962C8B-B14F-4D97-AF65-F5344CB8AC3E}">
        <p14:creationId xmlns:p14="http://schemas.microsoft.com/office/powerpoint/2010/main" val="62803577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there *is*</a:t>
            </a:r>
            <a:r>
              <a:rPr lang="en-US" baseline="0" dirty="0" smtClean="0"/>
              <a:t> some truth to that. But usually it’s *radical* innovation that isn’t as successful in terms of sales.</a:t>
            </a:r>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42</a:t>
            </a:fld>
            <a:endParaRPr lang="en-US"/>
          </a:p>
        </p:txBody>
      </p:sp>
    </p:spTree>
    <p:extLst>
      <p:ext uri="{BB962C8B-B14F-4D97-AF65-F5344CB8AC3E}">
        <p14:creationId xmlns:p14="http://schemas.microsoft.com/office/powerpoint/2010/main" val="41230502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Since</a:t>
            </a:r>
            <a:r>
              <a:rPr lang="en-US" baseline="0" dirty="0" smtClean="0"/>
              <a:t> it’s “anything I want” – I’m not going to talk about the Engine of the Future.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4</a:t>
            </a:fld>
            <a:endParaRPr lang="en-US"/>
          </a:p>
        </p:txBody>
      </p:sp>
    </p:spTree>
    <p:extLst>
      <p:ext uri="{BB962C8B-B14F-4D97-AF65-F5344CB8AC3E}">
        <p14:creationId xmlns:p14="http://schemas.microsoft.com/office/powerpoint/2010/main" val="20819985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Of course, that</a:t>
            </a:r>
            <a:r>
              <a:rPr lang="en-US" baseline="0" dirty="0" smtClean="0"/>
              <a:t> doesn’t mean it’s not important. Or successful. One could hardly argue the real success of these titles. Though sales aren’t in the same category as some of the less “innovative” titles.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43</a:t>
            </a:fld>
            <a:endParaRPr lang="en-US"/>
          </a:p>
        </p:txBody>
      </p:sp>
    </p:spTree>
    <p:extLst>
      <p:ext uri="{BB962C8B-B14F-4D97-AF65-F5344CB8AC3E}">
        <p14:creationId xmlns:p14="http://schemas.microsoft.com/office/powerpoint/2010/main" val="21593153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a:t>
            </a:r>
            <a:r>
              <a:rPr lang="en-US" baseline="0" dirty="0" smtClean="0"/>
              <a:t> a lot of people don’t want to make radical design leaps. Thinking it will alienate them from their players. So does that lead to short-sightedness?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44</a:t>
            </a:fld>
            <a:endParaRPr lang="en-US"/>
          </a:p>
        </p:txBody>
      </p:sp>
    </p:spTree>
    <p:extLst>
      <p:ext uri="{BB962C8B-B14F-4D97-AF65-F5344CB8AC3E}">
        <p14:creationId xmlns:p14="http://schemas.microsoft.com/office/powerpoint/2010/main" val="25574535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Sure, a bit. But mostly it’s because people</a:t>
            </a:r>
            <a:r>
              <a:rPr lang="en-US" baseline="0" dirty="0" smtClean="0"/>
              <a:t> forget that they have *forever* to innovate. You don’t have to do it all at once. You don’t need to feel like you have to change everything now or *nothing at all* - that’s short-sighted. And </a:t>
            </a:r>
            <a:r>
              <a:rPr lang="en-US" baseline="0" dirty="0" err="1" smtClean="0"/>
              <a:t>kinda</a:t>
            </a:r>
            <a:r>
              <a:rPr lang="en-US" baseline="0" dirty="0" smtClean="0"/>
              <a:t> lame.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45</a:t>
            </a:fld>
            <a:endParaRPr lang="en-US"/>
          </a:p>
        </p:txBody>
      </p:sp>
    </p:spTree>
    <p:extLst>
      <p:ext uri="{BB962C8B-B14F-4D97-AF65-F5344CB8AC3E}">
        <p14:creationId xmlns:p14="http://schemas.microsoft.com/office/powerpoint/2010/main" val="21629901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You have a lot of games in front of you. Between now and some future game, you can make a</a:t>
            </a:r>
            <a:r>
              <a:rPr lang="en-US" baseline="0" dirty="0" smtClean="0"/>
              <a:t> massive amount of innovation.</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46</a:t>
            </a:fld>
            <a:endParaRPr lang="en-US"/>
          </a:p>
        </p:txBody>
      </p:sp>
    </p:spTree>
    <p:extLst>
      <p:ext uri="{BB962C8B-B14F-4D97-AF65-F5344CB8AC3E}">
        <p14:creationId xmlns:p14="http://schemas.microsoft.com/office/powerpoint/2010/main" val="166857037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Look at Rock Band.</a:t>
            </a:r>
            <a:r>
              <a:rPr lang="en-US" baseline="0" dirty="0" smtClean="0"/>
              <a:t> I don’t think it would have been possible for it to be the success it has been without </a:t>
            </a:r>
            <a:r>
              <a:rPr lang="en-US" baseline="0" dirty="0" err="1" smtClean="0"/>
              <a:t>Parappa</a:t>
            </a:r>
            <a:r>
              <a:rPr lang="en-US" baseline="0" dirty="0" smtClean="0"/>
              <a:t> (and all the stuff in between), personally. Perhaps you have a different opinion?</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47</a:t>
            </a:fld>
            <a:endParaRPr lang="en-US"/>
          </a:p>
        </p:txBody>
      </p:sp>
    </p:spTree>
    <p:extLst>
      <p:ext uri="{BB962C8B-B14F-4D97-AF65-F5344CB8AC3E}">
        <p14:creationId xmlns:p14="http://schemas.microsoft.com/office/powerpoint/2010/main" val="7157300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Another advantage</a:t>
            </a:r>
            <a:r>
              <a:rPr lang="en-US" baseline="0" dirty="0" smtClean="0"/>
              <a:t> to not trying to do everything at once is that you can learn during the process. It’s inevitable that when you put something, even a small thing, in front of some real users that you’re going to discover some unknown uses. </a:t>
            </a:r>
            <a:r>
              <a:rPr lang="en-US" baseline="0" dirty="0" err="1" smtClean="0"/>
              <a:t>Machinima</a:t>
            </a:r>
            <a:r>
              <a:rPr lang="en-US" baseline="0" dirty="0" smtClean="0"/>
              <a:t> is a great example.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48</a:t>
            </a:fld>
            <a:endParaRPr lang="en-US"/>
          </a:p>
        </p:txBody>
      </p:sp>
    </p:spTree>
    <p:extLst>
      <p:ext uri="{BB962C8B-B14F-4D97-AF65-F5344CB8AC3E}">
        <p14:creationId xmlns:p14="http://schemas.microsoft.com/office/powerpoint/2010/main" val="93614237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It’s like </a:t>
            </a:r>
            <a:r>
              <a:rPr lang="en-US" sz="1200" b="0" i="0" kern="1200" dirty="0" smtClean="0">
                <a:solidFill>
                  <a:schemeClr val="tx1"/>
                </a:solidFill>
                <a:latin typeface="+mn-lt"/>
                <a:ea typeface="+mn-ea"/>
                <a:cs typeface="+mn-cs"/>
              </a:rPr>
              <a:t>Conway's</a:t>
            </a:r>
            <a:r>
              <a:rPr lang="en-US" sz="1200" b="0" i="0" kern="1200" baseline="0" dirty="0" smtClean="0">
                <a:solidFill>
                  <a:schemeClr val="tx1"/>
                </a:solidFill>
                <a:latin typeface="+mn-lt"/>
                <a:ea typeface="+mn-ea"/>
                <a:cs typeface="+mn-cs"/>
              </a:rPr>
              <a:t> Game of Life. You never know what cool (or crappy) patterns you’re going to get until you really just try it.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49</a:t>
            </a:fld>
            <a:endParaRPr lang="en-US"/>
          </a:p>
        </p:txBody>
      </p:sp>
    </p:spTree>
    <p:extLst>
      <p:ext uri="{BB962C8B-B14F-4D97-AF65-F5344CB8AC3E}">
        <p14:creationId xmlns:p14="http://schemas.microsoft.com/office/powerpoint/2010/main" val="388837261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I’m a huge fan of pop</a:t>
            </a:r>
            <a:r>
              <a:rPr lang="en-US" baseline="0" dirty="0" smtClean="0"/>
              <a:t> entertainment. I believe it plays an important role in society. I believe it serves a role in reflecting us as a culture. It’s easy to be dismissive of pop, of course. Especially for fans of things </a:t>
            </a:r>
            <a:r>
              <a:rPr lang="en-US" baseline="0" dirty="0" err="1" smtClean="0"/>
              <a:t>things</a:t>
            </a:r>
            <a:r>
              <a:rPr lang="en-US" baseline="0" dirty="0" smtClean="0"/>
              <a:t> (music, film, games, whatever) that are perhaps less popular, but in their estimation “better” – But that doesn’t diminish the value of pop.</a:t>
            </a:r>
          </a:p>
          <a:p>
            <a:endParaRPr lang="en-US" baseline="0" dirty="0" smtClean="0"/>
          </a:p>
          <a:p>
            <a:r>
              <a:rPr lang="en-US" baseline="0" dirty="0" smtClean="0"/>
              <a:t>What I’m not saying is that *all* games are pop. But largely it is the world that I live in and I love it.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50</a:t>
            </a:fld>
            <a:endParaRPr lang="en-US"/>
          </a:p>
        </p:txBody>
      </p:sp>
    </p:spTree>
    <p:extLst>
      <p:ext uri="{BB962C8B-B14F-4D97-AF65-F5344CB8AC3E}">
        <p14:creationId xmlns:p14="http://schemas.microsoft.com/office/powerpoint/2010/main" val="352343788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It’s like Britney. I’m</a:t>
            </a:r>
            <a:r>
              <a:rPr lang="en-US" baseline="0" dirty="0" smtClean="0"/>
              <a:t> a huge fan. Or </a:t>
            </a:r>
            <a:r>
              <a:rPr lang="en-US" baseline="0" dirty="0" err="1" smtClean="0"/>
              <a:t>Lada</a:t>
            </a:r>
            <a:r>
              <a:rPr lang="en-US" baseline="0" dirty="0" smtClean="0"/>
              <a:t> Gaga or Eminem. They are reflecting things about us and tell us a lot about ourselves. Sometimes it’s pretty. Sometimes it’s really not. But it’s always interesting. And it doesn’t hurt that you can dance to it.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51</a:t>
            </a:fld>
            <a:endParaRPr lang="en-US"/>
          </a:p>
        </p:txBody>
      </p:sp>
    </p:spTree>
    <p:extLst>
      <p:ext uri="{BB962C8B-B14F-4D97-AF65-F5344CB8AC3E}">
        <p14:creationId xmlns:p14="http://schemas.microsoft.com/office/powerpoint/2010/main" val="12011758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you try</a:t>
            </a:r>
            <a:r>
              <a:rPr lang="en-US" baseline="0" dirty="0" smtClean="0"/>
              <a:t> to reflect the world, you will find some amazing things. People are way more interesting than you think. Even teenagers.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52</a:t>
            </a:fld>
            <a:endParaRPr lang="en-US"/>
          </a:p>
        </p:txBody>
      </p:sp>
    </p:spTree>
    <p:extLst>
      <p:ext uri="{BB962C8B-B14F-4D97-AF65-F5344CB8AC3E}">
        <p14:creationId xmlns:p14="http://schemas.microsoft.com/office/powerpoint/2010/main" val="577113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dirty="0" smtClean="0"/>
              <a:t>So let’s talk about data.</a:t>
            </a:r>
          </a:p>
          <a:p>
            <a:endParaRPr lang="en-US" dirty="0" smtClean="0"/>
          </a:p>
          <a:p>
            <a:r>
              <a:rPr lang="en-US" dirty="0" smtClean="0"/>
              <a:t>Right.</a:t>
            </a:r>
            <a:r>
              <a:rPr lang="en-US" baseline="0" dirty="0" smtClean="0"/>
              <a:t> This is it. The fundamental thing. There’s nothing else. </a:t>
            </a:r>
          </a:p>
          <a:p>
            <a:endParaRPr lang="en-US" baseline="0" dirty="0" smtClean="0"/>
          </a:p>
          <a:p>
            <a:r>
              <a:rPr lang="en-US" baseline="0" dirty="0" smtClean="0"/>
              <a:t>Are you a programmer? Your job is not to write code. It’s to transform data. That’s the only thing that’s actually happening. Everything else is just your imagination adding unnecessary extra problems.</a:t>
            </a:r>
          </a:p>
          <a:p>
            <a:endParaRPr lang="en-US" baseline="0" dirty="0" smtClean="0"/>
          </a:p>
          <a:p>
            <a:r>
              <a:rPr lang="en-US" baseline="0" dirty="0" smtClean="0"/>
              <a:t>I talk about this a lot. Check it out:</a:t>
            </a:r>
          </a:p>
          <a:p>
            <a:r>
              <a:rPr lang="en-US" dirty="0" smtClean="0">
                <a:hlinkClick r:id="rId3"/>
              </a:rPr>
              <a:t>http://www.insomniacgames.com/research_dev/articles/2010/1522262</a:t>
            </a:r>
            <a:endParaRPr lang="en-US" dirty="0" smtClean="0"/>
          </a:p>
          <a:p>
            <a:r>
              <a:rPr lang="en-US" dirty="0" smtClean="0">
                <a:hlinkClick r:id="rId4"/>
              </a:rPr>
              <a:t>http://cellperformance.beyond3d.com/articles/2008/03/three-big-lies.html</a:t>
            </a:r>
            <a:endParaRPr lang="en-US" dirty="0" smtClean="0"/>
          </a:p>
          <a:p>
            <a:r>
              <a:rPr lang="en-US" dirty="0" smtClean="0">
                <a:hlinkClick r:id="rId5"/>
              </a:rPr>
              <a:t>http://cellperformance.beyond3d.com/articles/2009/08/roundup-recent-sketches-on-concurrency-data-design-and-performance.html</a:t>
            </a:r>
            <a:endParaRPr lang="en-US" dirty="0" smtClean="0"/>
          </a:p>
          <a:p>
            <a:endParaRPr lang="en-US" baseline="0" dirty="0" smtClean="0"/>
          </a:p>
          <a:p>
            <a:r>
              <a:rPr lang="en-US" dirty="0" smtClean="0"/>
              <a:t>Oh, and here’s an article from 2006 that I never really finished:</a:t>
            </a:r>
          </a:p>
          <a:p>
            <a:r>
              <a:rPr lang="en-US" dirty="0" smtClean="0">
                <a:hlinkClick r:id="rId6"/>
              </a:rPr>
              <a:t>http://cellperformance.beyond3d.com/articles/2006/04/performance-and-good-data-design.html</a:t>
            </a:r>
            <a:endParaRPr lang="en-US" dirty="0" smtClean="0"/>
          </a:p>
          <a:p>
            <a:endParaRPr lang="en-US" dirty="0" smtClean="0"/>
          </a:p>
          <a:p>
            <a:r>
              <a:rPr lang="en-US" dirty="0" smtClean="0"/>
              <a:t>And </a:t>
            </a:r>
            <a:r>
              <a:rPr lang="en-US" sz="1200" kern="1200" baseline="0" dirty="0" smtClean="0">
                <a:solidFill>
                  <a:schemeClr val="tx1"/>
                </a:solidFill>
                <a:latin typeface="+mn-lt"/>
                <a:ea typeface="+mn-ea"/>
                <a:cs typeface="+mn-cs"/>
              </a:rPr>
              <a:t>Aras </a:t>
            </a:r>
            <a:r>
              <a:rPr lang="en-US" sz="1200" kern="1200" baseline="0" dirty="0" err="1" smtClean="0">
                <a:solidFill>
                  <a:schemeClr val="tx1"/>
                </a:solidFill>
                <a:latin typeface="+mn-lt"/>
                <a:ea typeface="+mn-ea"/>
                <a:cs typeface="+mn-cs"/>
              </a:rPr>
              <a:t>Pranckevičius</a:t>
            </a:r>
            <a:r>
              <a:rPr lang="en-US" sz="1200" kern="1200" baseline="0" dirty="0" smtClean="0">
                <a:solidFill>
                  <a:schemeClr val="tx1"/>
                </a:solidFill>
                <a:latin typeface="+mn-lt"/>
                <a:ea typeface="+mn-ea"/>
                <a:cs typeface="+mn-cs"/>
              </a:rPr>
              <a:t> from Unity just wrote a rant that’s worth checking out too:</a:t>
            </a:r>
            <a:endParaRPr lang="en-US" dirty="0" smtClean="0"/>
          </a:p>
          <a:p>
            <a:r>
              <a:rPr lang="en-US" dirty="0" smtClean="0">
                <a:hlinkClick r:id="rId7"/>
              </a:rPr>
              <a:t>http://aras-p.info/texts/files/UnityBootcamp2-CodeRant.pdf</a:t>
            </a:r>
            <a:endParaRPr lang="en-US" dirty="0" smtClean="0"/>
          </a:p>
          <a:p>
            <a:endParaRPr lang="en-US" dirty="0" smtClean="0"/>
          </a:p>
          <a:p>
            <a:r>
              <a:rPr lang="en-US" dirty="0" smtClean="0"/>
              <a:t>My</a:t>
            </a:r>
            <a:r>
              <a:rPr lang="en-US" baseline="0" dirty="0" smtClean="0"/>
              <a:t> pals over at DICE have some good stuff:</a:t>
            </a:r>
          </a:p>
          <a:p>
            <a:r>
              <a:rPr lang="en-US" dirty="0" smtClean="0">
                <a:hlinkClick r:id="rId8"/>
              </a:rPr>
              <a:t>http://publications.dice.se/</a:t>
            </a:r>
            <a:endParaRPr lang="en-US" dirty="0" smtClean="0"/>
          </a:p>
          <a:p>
            <a:endParaRPr lang="en-US" dirty="0" smtClean="0"/>
          </a:p>
          <a:p>
            <a:r>
              <a:rPr lang="en-US" dirty="0" smtClean="0"/>
              <a:t>And since I have your attention:</a:t>
            </a:r>
          </a:p>
          <a:p>
            <a:r>
              <a:rPr lang="en-US" dirty="0" smtClean="0">
                <a:hlinkClick r:id="rId9"/>
              </a:rPr>
              <a:t>http://www.insomniacgames.com/research_dev/articles/</a:t>
            </a: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5</a:t>
            </a:fld>
            <a:endParaRPr lang="en-US"/>
          </a:p>
        </p:txBody>
      </p:sp>
    </p:spTree>
    <p:extLst>
      <p:ext uri="{BB962C8B-B14F-4D97-AF65-F5344CB8AC3E}">
        <p14:creationId xmlns:p14="http://schemas.microsoft.com/office/powerpoint/2010/main" val="20551734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Pop is really about the marriage</a:t>
            </a:r>
            <a:r>
              <a:rPr lang="en-US" baseline="0" dirty="0" smtClean="0"/>
              <a:t> of business and art. It’s both those things. And the business itself, of discovering what’s important and valuable to an audience and how the world and culture are changing, can itself be an art.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53</a:t>
            </a:fld>
            <a:endParaRPr lang="en-US"/>
          </a:p>
        </p:txBody>
      </p:sp>
    </p:spTree>
    <p:extLst>
      <p:ext uri="{BB962C8B-B14F-4D97-AF65-F5344CB8AC3E}">
        <p14:creationId xmlns:p14="http://schemas.microsoft.com/office/powerpoint/2010/main" val="3301941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When I talk</a:t>
            </a:r>
            <a:r>
              <a:rPr lang="en-US" baseline="0" dirty="0" smtClean="0"/>
              <a:t> about pop, the things that help ‘sell’ it matter for sure. Like pure production value and marketing. But…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54</a:t>
            </a:fld>
            <a:endParaRPr lang="en-US"/>
          </a:p>
        </p:txBody>
      </p:sp>
    </p:spTree>
    <p:extLst>
      <p:ext uri="{BB962C8B-B14F-4D97-AF65-F5344CB8AC3E}">
        <p14:creationId xmlns:p14="http://schemas.microsoft.com/office/powerpoint/2010/main" val="249186772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 the main thing that distinguishes it is that the players matter (or listeners, or watchers, depending</a:t>
            </a:r>
            <a:r>
              <a:rPr lang="en-US" baseline="0" dirty="0" smtClean="0"/>
              <a:t> on the medium) – You are building something for others in addition to yourself. And understanding their perspective and their role in creation is why it’s so very special.</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55</a:t>
            </a:fld>
            <a:endParaRPr lang="en-US"/>
          </a:p>
        </p:txBody>
      </p:sp>
    </p:spTree>
    <p:extLst>
      <p:ext uri="{BB962C8B-B14F-4D97-AF65-F5344CB8AC3E}">
        <p14:creationId xmlns:p14="http://schemas.microsoft.com/office/powerpoint/2010/main" val="190850311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That doesn’t mean (obviously) that you</a:t>
            </a:r>
            <a:r>
              <a:rPr lang="en-US" baseline="0" dirty="0" smtClean="0"/>
              <a:t> just listen to whatever they say and do that. You get </a:t>
            </a:r>
            <a:r>
              <a:rPr lang="en-US" baseline="0" dirty="0" err="1" smtClean="0"/>
              <a:t>craptastic</a:t>
            </a:r>
            <a:r>
              <a:rPr lang="en-US" baseline="0" dirty="0" smtClean="0"/>
              <a:t> results that way.</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56</a:t>
            </a:fld>
            <a:endParaRPr lang="en-US"/>
          </a:p>
        </p:txBody>
      </p:sp>
    </p:spTree>
    <p:extLst>
      <p:ext uri="{BB962C8B-B14F-4D97-AF65-F5344CB8AC3E}">
        <p14:creationId xmlns:p14="http://schemas.microsoft.com/office/powerpoint/2010/main" val="32940611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sometimes</a:t>
            </a:r>
            <a:r>
              <a:rPr lang="en-US" baseline="0" dirty="0" smtClean="0"/>
              <a:t> haters just </a:t>
            </a:r>
            <a:r>
              <a:rPr lang="en-US" baseline="0" dirty="0" err="1" smtClean="0"/>
              <a:t>wanna</a:t>
            </a:r>
            <a:r>
              <a:rPr lang="en-US" baseline="0" dirty="0" smtClean="0"/>
              <a:t> hate. You have to be careful of that too.</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57</a:t>
            </a:fld>
            <a:endParaRPr lang="en-US"/>
          </a:p>
        </p:txBody>
      </p:sp>
    </p:spTree>
    <p:extLst>
      <p:ext uri="{BB962C8B-B14F-4D97-AF65-F5344CB8AC3E}">
        <p14:creationId xmlns:p14="http://schemas.microsoft.com/office/powerpoint/2010/main" val="19545436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are definitely dangers lurking</a:t>
            </a:r>
            <a:r>
              <a:rPr lang="en-US" baseline="0" dirty="0" smtClean="0"/>
              <a:t> in development though…</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58</a:t>
            </a:fld>
            <a:endParaRPr lang="en-US"/>
          </a:p>
        </p:txBody>
      </p:sp>
    </p:spTree>
    <p:extLst>
      <p:ext uri="{BB962C8B-B14F-4D97-AF65-F5344CB8AC3E}">
        <p14:creationId xmlns:p14="http://schemas.microsoft.com/office/powerpoint/2010/main" val="14016948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It’s easy</a:t>
            </a:r>
            <a:r>
              <a:rPr lang="en-US" baseline="0" dirty="0" smtClean="0"/>
              <a:t> to forget why we’re doing this. It’s easy to get lost in the day-to-day of tasks, bugs and urgent issues. It’s easy to feel like you’re making progress just because you’re doing *something* - Of course the work is necessary, but it’s not sufficient.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59</a:t>
            </a:fld>
            <a:endParaRPr lang="en-US"/>
          </a:p>
        </p:txBody>
      </p:sp>
    </p:spTree>
    <p:extLst>
      <p:ext uri="{BB962C8B-B14F-4D97-AF65-F5344CB8AC3E}">
        <p14:creationId xmlns:p14="http://schemas.microsoft.com/office/powerpoint/2010/main" val="284072210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One</a:t>
            </a:r>
            <a:r>
              <a:rPr lang="en-US" baseline="0" dirty="0" smtClean="0"/>
              <a:t> example is big companies. Big developers. Big publishers. Whatever. It’s easy to get caught up in the making and shipping of games each year. And the sales and the marketing. And nonsense on the internet. And </a:t>
            </a:r>
            <a:r>
              <a:rPr lang="en-US" baseline="0" dirty="0" err="1" smtClean="0"/>
              <a:t>metacritic</a:t>
            </a:r>
            <a:r>
              <a:rPr lang="en-US" baseline="0" dirty="0" smtClean="0"/>
              <a:t>. It’s easy to forget what our responsibilities to the art. </a:t>
            </a:r>
          </a:p>
          <a:p>
            <a:endParaRPr lang="en-US" baseline="0" dirty="0" smtClean="0"/>
          </a:p>
          <a:p>
            <a:r>
              <a:rPr lang="en-US" baseline="0" dirty="0" smtClean="0"/>
              <a:t>We’re here because we built on what others did before us. We’re absolutely responsible for returning that value to those that follow. How you do that is up to you. It could be gameplay innovation or technical research or visual experimentation. </a:t>
            </a:r>
          </a:p>
          <a:p>
            <a:endParaRPr lang="en-US" baseline="0" dirty="0" smtClean="0"/>
          </a:p>
          <a:p>
            <a:r>
              <a:rPr lang="en-US" baseline="0" dirty="0" smtClean="0"/>
              <a:t>Some people feel it’s “the indies” that need to push the boundaries because that’s what their primary motivation is. Sometimes that’s true. However, it’s the big boys that have both the resources and responsibility to give back the most.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60</a:t>
            </a:fld>
            <a:endParaRPr lang="en-US"/>
          </a:p>
        </p:txBody>
      </p:sp>
    </p:spTree>
    <p:extLst>
      <p:ext uri="{BB962C8B-B14F-4D97-AF65-F5344CB8AC3E}">
        <p14:creationId xmlns:p14="http://schemas.microsoft.com/office/powerpoint/2010/main" val="132967860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same holds true for us as</a:t>
            </a:r>
            <a:r>
              <a:rPr lang="en-US" baseline="0" dirty="0" smtClean="0"/>
              <a:t> individuals and professionals. The more we’ve taken, the more we need to give back. The more we have the resources as individuals to research and innovate and experiment, the more we have the responsibility to.</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61</a:t>
            </a:fld>
            <a:endParaRPr lang="en-US"/>
          </a:p>
        </p:txBody>
      </p:sp>
    </p:spTree>
    <p:extLst>
      <p:ext uri="{BB962C8B-B14F-4D97-AF65-F5344CB8AC3E}">
        <p14:creationId xmlns:p14="http://schemas.microsoft.com/office/powerpoint/2010/main" val="425564657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Games are also a safe place for a huge variety of research.</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62</a:t>
            </a:fld>
            <a:endParaRPr lang="en-US"/>
          </a:p>
        </p:txBody>
      </p:sp>
    </p:spTree>
    <p:extLst>
      <p:ext uri="{BB962C8B-B14F-4D97-AF65-F5344CB8AC3E}">
        <p14:creationId xmlns:p14="http://schemas.microsoft.com/office/powerpoint/2010/main" val="9244631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That’s it. Go home now.</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6</a:t>
            </a:fld>
            <a:endParaRPr lang="en-US"/>
          </a:p>
        </p:txBody>
      </p:sp>
    </p:spTree>
    <p:extLst>
      <p:ext uri="{BB962C8B-B14F-4D97-AF65-F5344CB8AC3E}">
        <p14:creationId xmlns:p14="http://schemas.microsoft.com/office/powerpoint/2010/main" val="292644561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do, obviously,</a:t>
            </a:r>
            <a:r>
              <a:rPr lang="en-US" baseline="0" dirty="0" smtClean="0"/>
              <a:t> get to play with a lot of technology. The Cell processor certainly comes to mind for me personally. It has been a great opportunity to try out new ideas and experiment with concurrent processing, etc. in real practice, under real production conditions.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63</a:t>
            </a:fld>
            <a:endParaRPr lang="en-US"/>
          </a:p>
        </p:txBody>
      </p:sp>
    </p:spTree>
    <p:extLst>
      <p:ext uri="{BB962C8B-B14F-4D97-AF65-F5344CB8AC3E}">
        <p14:creationId xmlns:p14="http://schemas.microsoft.com/office/powerpoint/2010/main" val="17211216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But there’s been a </a:t>
            </a:r>
            <a:r>
              <a:rPr lang="en-US" dirty="0" err="1" smtClean="0"/>
              <a:t>crapload</a:t>
            </a:r>
            <a:r>
              <a:rPr lang="en-US" dirty="0" smtClean="0"/>
              <a:t> of tech</a:t>
            </a:r>
            <a:r>
              <a:rPr lang="en-US" baseline="0" dirty="0" smtClean="0"/>
              <a:t> over the years in consoles. You should go check out this guy’s image of 222 consoles: </a:t>
            </a:r>
            <a:r>
              <a:rPr lang="en-US" dirty="0" smtClean="0">
                <a:hlinkClick r:id="rId3"/>
              </a:rPr>
              <a:t>http://greatnscott.deviantart.com/art/222-Console-History-99487643</a:t>
            </a:r>
            <a:endParaRPr lang="en-US" dirty="0" smtClean="0"/>
          </a:p>
          <a:p>
            <a:endParaRPr lang="en-US" dirty="0" smtClean="0"/>
          </a:p>
          <a:p>
            <a:r>
              <a:rPr lang="en-US" dirty="0" smtClean="0"/>
              <a:t>From playing with CDs and DVDs</a:t>
            </a:r>
            <a:r>
              <a:rPr lang="en-US" baseline="0" dirty="0" smtClean="0"/>
              <a:t> and </a:t>
            </a:r>
            <a:r>
              <a:rPr lang="en-US" baseline="0" dirty="0" err="1" smtClean="0"/>
              <a:t>Blurays</a:t>
            </a:r>
            <a:r>
              <a:rPr lang="en-US" baseline="0" dirty="0" smtClean="0"/>
              <a:t> when they were all still new. To tons of different CPUs and GPUs and approaches. It’s always an amazing ride.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64</a:t>
            </a:fld>
            <a:endParaRPr lang="en-US"/>
          </a:p>
        </p:txBody>
      </p:sp>
    </p:spTree>
    <p:extLst>
      <p:ext uri="{BB962C8B-B14F-4D97-AF65-F5344CB8AC3E}">
        <p14:creationId xmlns:p14="http://schemas.microsoft.com/office/powerpoint/2010/main" val="42058380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a:t>
            </a:r>
            <a:r>
              <a:rPr lang="en-US" baseline="0" dirty="0" smtClean="0"/>
              <a:t> agree with Alban that these all matter. But I also think a lot of it is because games attract a lot people who are interested in hard and diverse problems in the first place. I’m sure there are probably other industries that would say the same thing. But for the purposes of this, let’s just say I don’t care about them. </a:t>
            </a:r>
            <a:r>
              <a:rPr lang="en-US" baseline="0" dirty="0" smtClean="0">
                <a:sym typeface="Wingdings" pitchFamily="2" charset="2"/>
              </a:rPr>
              <a:t>:)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65</a:t>
            </a:fld>
            <a:endParaRPr lang="en-US"/>
          </a:p>
        </p:txBody>
      </p:sp>
    </p:spTree>
    <p:extLst>
      <p:ext uri="{BB962C8B-B14F-4D97-AF65-F5344CB8AC3E}">
        <p14:creationId xmlns:p14="http://schemas.microsoft.com/office/powerpoint/2010/main" val="428061460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Games are also a place where we can experiment with a lot of different ideas from</a:t>
            </a:r>
            <a:r>
              <a:rPr lang="en-US" baseline="0" dirty="0" smtClean="0"/>
              <a:t> other areas of study and see how they work.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66</a:t>
            </a:fld>
            <a:endParaRPr lang="en-US"/>
          </a:p>
        </p:txBody>
      </p:sp>
    </p:spTree>
    <p:extLst>
      <p:ext uri="{BB962C8B-B14F-4D97-AF65-F5344CB8AC3E}">
        <p14:creationId xmlns:p14="http://schemas.microsoft.com/office/powerpoint/2010/main" val="329683498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People</a:t>
            </a:r>
            <a:r>
              <a:rPr lang="en-US" baseline="0" dirty="0" smtClean="0"/>
              <a:t> have learned a lot of really interesting lessons about economies and business behavior from the big MMORPGs like EQ and </a:t>
            </a:r>
            <a:r>
              <a:rPr lang="en-US" baseline="0" dirty="0" err="1" smtClean="0"/>
              <a:t>WoW</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67</a:t>
            </a:fld>
            <a:endParaRPr lang="en-US"/>
          </a:p>
        </p:txBody>
      </p:sp>
    </p:spTree>
    <p:extLst>
      <p:ext uri="{BB962C8B-B14F-4D97-AF65-F5344CB8AC3E}">
        <p14:creationId xmlns:p14="http://schemas.microsoft.com/office/powerpoint/2010/main" val="28053800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Or experiment with how</a:t>
            </a:r>
            <a:r>
              <a:rPr lang="en-US" baseline="0" dirty="0" smtClean="0"/>
              <a:t> to engage people’s brains a bit more in a fun way.</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68</a:t>
            </a:fld>
            <a:endParaRPr lang="en-US"/>
          </a:p>
        </p:txBody>
      </p:sp>
    </p:spTree>
    <p:extLst>
      <p:ext uri="{BB962C8B-B14F-4D97-AF65-F5344CB8AC3E}">
        <p14:creationId xmlns:p14="http://schemas.microsoft.com/office/powerpoint/2010/main" val="666051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can hardly</a:t>
            </a:r>
            <a:r>
              <a:rPr lang="en-US" baseline="0" dirty="0" smtClean="0"/>
              <a:t> think of an area of study that couldn’t find an application in games. No matter what you’re interested in, there’s a way to bring that passion into games.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69</a:t>
            </a:fld>
            <a:endParaRPr lang="en-US"/>
          </a:p>
        </p:txBody>
      </p:sp>
    </p:spTree>
    <p:extLst>
      <p:ext uri="{BB962C8B-B14F-4D97-AF65-F5344CB8AC3E}">
        <p14:creationId xmlns:p14="http://schemas.microsoft.com/office/powerpoint/2010/main" val="395637036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I don’t know how we could apply etymology more in games, but I’m sure it’s possible. When I saw this, I also thought </a:t>
            </a:r>
            <a:r>
              <a:rPr lang="en-US" baseline="0" dirty="0" err="1" smtClean="0"/>
              <a:t>entymology</a:t>
            </a:r>
            <a:r>
              <a:rPr lang="en-US" baseline="0" dirty="0" smtClean="0"/>
              <a:t> (which is what I originally thought he wrote.) Both I’m sure can be applied to AI somehow in really interesting ways.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70</a:t>
            </a:fld>
            <a:endParaRPr lang="en-US"/>
          </a:p>
        </p:txBody>
      </p:sp>
    </p:spTree>
    <p:extLst>
      <p:ext uri="{BB962C8B-B14F-4D97-AF65-F5344CB8AC3E}">
        <p14:creationId xmlns:p14="http://schemas.microsoft.com/office/powerpoint/2010/main" val="292703333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 probably doesn’t. But since I’m here…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71</a:t>
            </a:fld>
            <a:endParaRPr lang="en-US"/>
          </a:p>
        </p:txBody>
      </p:sp>
    </p:spTree>
    <p:extLst>
      <p:ext uri="{BB962C8B-B14F-4D97-AF65-F5344CB8AC3E}">
        <p14:creationId xmlns:p14="http://schemas.microsoft.com/office/powerpoint/2010/main" val="343523075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Without games I certainly wouldn’t be who</a:t>
            </a:r>
            <a:r>
              <a:rPr lang="en-US" baseline="0" dirty="0" smtClean="0"/>
              <a:t> I am today.</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72</a:t>
            </a:fld>
            <a:endParaRPr lang="en-US"/>
          </a:p>
        </p:txBody>
      </p:sp>
    </p:spTree>
    <p:extLst>
      <p:ext uri="{BB962C8B-B14F-4D97-AF65-F5344CB8AC3E}">
        <p14:creationId xmlns:p14="http://schemas.microsoft.com/office/powerpoint/2010/main" val="4860812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At this point I still had a bunch of time to fill.</a:t>
            </a:r>
            <a:r>
              <a:rPr lang="en-US" baseline="0" dirty="0" smtClean="0"/>
              <a:t> So figured I’d tell my own </a:t>
            </a:r>
            <a:r>
              <a:rPr lang="en-US" baseline="0" dirty="0" err="1" smtClean="0"/>
              <a:t>GameDevStory</a:t>
            </a:r>
            <a:r>
              <a:rPr lang="en-US" baseline="0" dirty="0" smtClean="0"/>
              <a:t>.</a:t>
            </a:r>
          </a:p>
          <a:p>
            <a:endParaRPr lang="en-US" baseline="0" dirty="0" smtClean="0"/>
          </a:p>
          <a:p>
            <a:r>
              <a:rPr lang="en-US" baseline="0" dirty="0" smtClean="0"/>
              <a:t>PS: It’s fun game if you haven’t played it: </a:t>
            </a:r>
            <a:r>
              <a:rPr lang="en-US" dirty="0" smtClean="0">
                <a:hlinkClick r:id="rId3"/>
              </a:rPr>
              <a:t>http://itunes.apple.com/us/app/game-dev-story/id396085661?mt=8</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7</a:t>
            </a:fld>
            <a:endParaRPr lang="en-US"/>
          </a:p>
        </p:txBody>
      </p:sp>
    </p:spTree>
    <p:extLst>
      <p:ext uri="{BB962C8B-B14F-4D97-AF65-F5344CB8AC3E}">
        <p14:creationId xmlns:p14="http://schemas.microsoft.com/office/powerpoint/2010/main" val="69064671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Starting with playing</a:t>
            </a:r>
            <a:r>
              <a:rPr lang="en-US" baseline="0" dirty="0" smtClean="0"/>
              <a:t> games. Which lead to trading among my friends and becoming a programmer. Ultimately, which brought me back to making games.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73</a:t>
            </a:fld>
            <a:endParaRPr lang="en-US"/>
          </a:p>
        </p:txBody>
      </p:sp>
    </p:spTree>
    <p:extLst>
      <p:ext uri="{BB962C8B-B14F-4D97-AF65-F5344CB8AC3E}">
        <p14:creationId xmlns:p14="http://schemas.microsoft.com/office/powerpoint/2010/main" val="43668626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a:t>
            </a:r>
            <a:r>
              <a:rPr lang="en-US" baseline="0" dirty="0" smtClean="0"/>
              <a:t> also games, and the industry of development, have inspired me to do the things that I do today.</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74</a:t>
            </a:fld>
            <a:endParaRPr lang="en-US"/>
          </a:p>
        </p:txBody>
      </p:sp>
    </p:spTree>
    <p:extLst>
      <p:ext uri="{BB962C8B-B14F-4D97-AF65-F5344CB8AC3E}">
        <p14:creationId xmlns:p14="http://schemas.microsoft.com/office/powerpoint/2010/main" val="21965354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EA’s IFF85 document was the first time I had ever seen a game company</a:t>
            </a:r>
            <a:r>
              <a:rPr lang="en-US" baseline="0" dirty="0" smtClean="0"/>
              <a:t> document an idea and share it for the explicit reason of making things better for everyone. I’m sure it wasn’t the first time, but that’s not important. It was the first time for me.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75</a:t>
            </a:fld>
            <a:endParaRPr lang="en-US"/>
          </a:p>
        </p:txBody>
      </p:sp>
    </p:spTree>
    <p:extLst>
      <p:ext uri="{BB962C8B-B14F-4D97-AF65-F5344CB8AC3E}">
        <p14:creationId xmlns:p14="http://schemas.microsoft.com/office/powerpoint/2010/main" val="243203594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a:t>
            </a:r>
            <a:r>
              <a:rPr lang="en-US" baseline="0" dirty="0" smtClean="0"/>
              <a:t> for me personally, I can point to that one document and say that it is absolutely because of how that inspired me that I do some of the things I do today. Like cellperformance.com or our Insomniac R&amp;D pages and Nocturnal Initiative. Or other presentations (like this one!)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76</a:t>
            </a:fld>
            <a:endParaRPr lang="en-US"/>
          </a:p>
        </p:txBody>
      </p:sp>
    </p:spTree>
    <p:extLst>
      <p:ext uri="{BB962C8B-B14F-4D97-AF65-F5344CB8AC3E}">
        <p14:creationId xmlns:p14="http://schemas.microsoft.com/office/powerpoint/2010/main" val="330148094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Interestingly, that document was</a:t>
            </a:r>
            <a:r>
              <a:rPr lang="en-US" baseline="0" dirty="0" smtClean="0"/>
              <a:t> also the first place I had ever seen this quote by Alan Kay. Which I certainly still refer to today.</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77</a:t>
            </a:fld>
            <a:endParaRPr lang="en-US"/>
          </a:p>
        </p:txBody>
      </p:sp>
    </p:spTree>
    <p:extLst>
      <p:ext uri="{BB962C8B-B14F-4D97-AF65-F5344CB8AC3E}">
        <p14:creationId xmlns:p14="http://schemas.microsoft.com/office/powerpoint/2010/main" val="417448585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All</a:t>
            </a:r>
            <a:r>
              <a:rPr lang="en-US" baseline="0" dirty="0" smtClean="0"/>
              <a:t> of these things make a difference to me. Are important to me. And have profoundly affected who I am and what I do every day.</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78</a:t>
            </a:fld>
            <a:endParaRPr lang="en-US"/>
          </a:p>
        </p:txBody>
      </p:sp>
    </p:spTree>
    <p:extLst>
      <p:ext uri="{BB962C8B-B14F-4D97-AF65-F5344CB8AC3E}">
        <p14:creationId xmlns:p14="http://schemas.microsoft.com/office/powerpoint/2010/main" val="7372008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How do we use that?</a:t>
            </a:r>
            <a:r>
              <a:rPr lang="en-US" baseline="0" dirty="0" smtClean="0"/>
              <a:t> How do we make a difference?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81</a:t>
            </a:fld>
            <a:endParaRPr lang="en-US"/>
          </a:p>
        </p:txBody>
      </p:sp>
    </p:spTree>
    <p:extLst>
      <p:ext uri="{BB962C8B-B14F-4D97-AF65-F5344CB8AC3E}">
        <p14:creationId xmlns:p14="http://schemas.microsoft.com/office/powerpoint/2010/main" val="23010110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Everyone has the power to make a difference.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82</a:t>
            </a:fld>
            <a:endParaRPr lang="en-US"/>
          </a:p>
        </p:txBody>
      </p:sp>
    </p:spTree>
    <p:extLst>
      <p:ext uri="{BB962C8B-B14F-4D97-AF65-F5344CB8AC3E}">
        <p14:creationId xmlns:p14="http://schemas.microsoft.com/office/powerpoint/2010/main" val="35707668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Some people use that to show the world what they can do all by themselves. And that definitely has value.</a:t>
            </a:r>
            <a:r>
              <a:rPr lang="en-US" baseline="0" dirty="0" smtClean="0"/>
              <a:t> PS: You should play this game. I’m a fan.</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83</a:t>
            </a:fld>
            <a:endParaRPr lang="en-US"/>
          </a:p>
        </p:txBody>
      </p:sp>
    </p:spTree>
    <p:extLst>
      <p:ext uri="{BB962C8B-B14F-4D97-AF65-F5344CB8AC3E}">
        <p14:creationId xmlns:p14="http://schemas.microsoft.com/office/powerpoint/2010/main" val="42599288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 for most of us, it’s about how</a:t>
            </a:r>
            <a:r>
              <a:rPr lang="en-US" baseline="0" dirty="0" smtClean="0"/>
              <a:t> we can make an impact as part of a bigger (and for some, a quite overwhelmingly large) team.</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84</a:t>
            </a:fld>
            <a:endParaRPr lang="en-US"/>
          </a:p>
        </p:txBody>
      </p:sp>
    </p:spTree>
    <p:extLst>
      <p:ext uri="{BB962C8B-B14F-4D97-AF65-F5344CB8AC3E}">
        <p14:creationId xmlns:p14="http://schemas.microsoft.com/office/powerpoint/2010/main" val="1907370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So you may know</a:t>
            </a:r>
            <a:r>
              <a:rPr lang="en-US" baseline="0" dirty="0" smtClean="0"/>
              <a:t> that at Insomniac we’re working on a bunch of new stuff.  (If you want to keep up with it, follow @</a:t>
            </a:r>
            <a:r>
              <a:rPr lang="en-US" baseline="0" dirty="0" err="1" smtClean="0"/>
              <a:t>insomniacgames</a:t>
            </a:r>
            <a:r>
              <a:rPr lang="en-US" baseline="0" dirty="0" smtClean="0"/>
              <a:t> on Twitter)</a:t>
            </a:r>
          </a:p>
          <a:p>
            <a:endParaRPr lang="en-US" baseline="0" dirty="0" smtClean="0"/>
          </a:p>
        </p:txBody>
      </p:sp>
      <p:sp>
        <p:nvSpPr>
          <p:cNvPr id="4" name="Slide Number Placeholder 3"/>
          <p:cNvSpPr>
            <a:spLocks noGrp="1"/>
          </p:cNvSpPr>
          <p:nvPr>
            <p:ph type="sldNum" sz="quarter" idx="10"/>
          </p:nvPr>
        </p:nvSpPr>
        <p:spPr/>
        <p:txBody>
          <a:bodyPr/>
          <a:lstStyle/>
          <a:p>
            <a:fld id="{B7A46193-4927-4841-94E3-4798CBC6C146}" type="slidenum">
              <a:rPr lang="en-US" smtClean="0"/>
              <a:pPr/>
              <a:t>8</a:t>
            </a:fld>
            <a:endParaRPr lang="en-US"/>
          </a:p>
        </p:txBody>
      </p:sp>
    </p:spTree>
    <p:extLst>
      <p:ext uri="{BB962C8B-B14F-4D97-AF65-F5344CB8AC3E}">
        <p14:creationId xmlns:p14="http://schemas.microsoft.com/office/powerpoint/2010/main" val="32835913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a:t>
            </a:r>
            <a:r>
              <a:rPr lang="en-US" baseline="0" dirty="0" smtClean="0"/>
              <a:t> is one of the most important lessons I can share. It’s not always easy. But you can’t get caught up in only looking at what’s put immediately in front of you. It’s each of our own responsibility to *figure out* how we can make the biggest difference in whatever we are doing. And there is always room for that.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85</a:t>
            </a:fld>
            <a:endParaRPr lang="en-US"/>
          </a:p>
        </p:txBody>
      </p:sp>
    </p:spTree>
    <p:extLst>
      <p:ext uri="{BB962C8B-B14F-4D97-AF65-F5344CB8AC3E}">
        <p14:creationId xmlns:p14="http://schemas.microsoft.com/office/powerpoint/2010/main" val="420577930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Here’s what I predict:</a:t>
            </a:r>
            <a:r>
              <a:rPr lang="en-US" baseline="0" dirty="0" smtClean="0"/>
              <a:t> Write your job description down. What are the specific problems that you work on day-to-day? What are the specific challenges you face?</a:t>
            </a:r>
          </a:p>
          <a:p>
            <a:endParaRPr lang="en-US" baseline="0" dirty="0" smtClean="0"/>
          </a:p>
          <a:p>
            <a:r>
              <a:rPr lang="en-US" baseline="0" dirty="0" smtClean="0"/>
              <a:t>In 5 years, for 50% of you that job, as described, will no longer exist.</a:t>
            </a:r>
          </a:p>
          <a:p>
            <a:r>
              <a:rPr lang="en-US" baseline="0" dirty="0" smtClean="0"/>
              <a:t>In 10 years, for 100% of you that job, as described, will no longer exist.</a:t>
            </a:r>
          </a:p>
          <a:p>
            <a:endParaRPr lang="en-US" baseline="0" dirty="0" smtClean="0"/>
          </a:p>
          <a:p>
            <a:r>
              <a:rPr lang="en-US" dirty="0" smtClean="0"/>
              <a:t>Your</a:t>
            </a:r>
            <a:r>
              <a:rPr lang="en-US" baseline="0" dirty="0" smtClean="0"/>
              <a:t> job will only be superficially similar, if it’s similar at all. The world changes fast. We all need to keep up and change with it.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86</a:t>
            </a:fld>
            <a:endParaRPr lang="en-US"/>
          </a:p>
        </p:txBody>
      </p:sp>
    </p:spTree>
    <p:extLst>
      <p:ext uri="{BB962C8B-B14F-4D97-AF65-F5344CB8AC3E}">
        <p14:creationId xmlns:p14="http://schemas.microsoft.com/office/powerpoint/2010/main" val="184100152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have this goal. For me personally and for my team. I want</a:t>
            </a:r>
            <a:r>
              <a:rPr lang="en-US" baseline="0" dirty="0" smtClean="0"/>
              <a:t> us all to grow to be twice as good at our jobs each year as we were the year before. What that *means* for each person may be different. But the sentiment is the same. If you don’t grow by leaps *constantly* you will fall behind. And growing and learning is what we exist for. It’s what excites us most as people.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87</a:t>
            </a:fld>
            <a:endParaRPr lang="en-US"/>
          </a:p>
        </p:txBody>
      </p:sp>
    </p:spTree>
    <p:extLst>
      <p:ext uri="{BB962C8B-B14F-4D97-AF65-F5344CB8AC3E}">
        <p14:creationId xmlns:p14="http://schemas.microsoft.com/office/powerpoint/2010/main" val="11577592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should actually probably talk a little bit about building</a:t>
            </a:r>
            <a:r>
              <a:rPr lang="en-US" baseline="0" dirty="0" smtClean="0"/>
              <a:t> a Game Engine. How do I bring all of these ideas to my own work?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88</a:t>
            </a:fld>
            <a:endParaRPr lang="en-US"/>
          </a:p>
        </p:txBody>
      </p:sp>
    </p:spTree>
    <p:extLst>
      <p:ext uri="{BB962C8B-B14F-4D97-AF65-F5344CB8AC3E}">
        <p14:creationId xmlns:p14="http://schemas.microsoft.com/office/powerpoint/2010/main" val="93042115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see a</a:t>
            </a:r>
            <a:r>
              <a:rPr lang="en-US" baseline="0" dirty="0" smtClean="0"/>
              <a:t> Game Engine as a vehicle for passion. For the passions of those that make the engine, for those that use it directly to create a game, and indirectly for the players as well.</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89</a:t>
            </a:fld>
            <a:endParaRPr lang="en-US"/>
          </a:p>
        </p:txBody>
      </p:sp>
    </p:spTree>
    <p:extLst>
      <p:ext uri="{BB962C8B-B14F-4D97-AF65-F5344CB8AC3E}">
        <p14:creationId xmlns:p14="http://schemas.microsoft.com/office/powerpoint/2010/main" val="35394710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a:t>
            </a:r>
            <a:r>
              <a:rPr lang="en-US" baseline="0" dirty="0" smtClean="0"/>
              <a:t> purpose of an engine is to reflect and enable the developer’s vision. Provide the necessary functionality to accomplish what they want to accomplish. Of course, the practice of it is a lot more complex. It should also reflect the vision of the developers of the engine as well. The challenge is to find a way to do both, or balance them. And resolve the practical issues of development (like resource allocation, performance, development costs, etc.)</a:t>
            </a:r>
          </a:p>
          <a:p>
            <a:endParaRPr lang="en-US" baseline="0" dirty="0" smtClean="0"/>
          </a:p>
        </p:txBody>
      </p:sp>
      <p:sp>
        <p:nvSpPr>
          <p:cNvPr id="4" name="Slide Number Placeholder 3"/>
          <p:cNvSpPr>
            <a:spLocks noGrp="1"/>
          </p:cNvSpPr>
          <p:nvPr>
            <p:ph type="sldNum" sz="quarter" idx="10"/>
          </p:nvPr>
        </p:nvSpPr>
        <p:spPr/>
        <p:txBody>
          <a:bodyPr/>
          <a:lstStyle/>
          <a:p>
            <a:fld id="{B7A46193-4927-4841-94E3-4798CBC6C146}" type="slidenum">
              <a:rPr lang="en-US" smtClean="0"/>
              <a:pPr/>
              <a:t>90</a:t>
            </a:fld>
            <a:endParaRPr lang="en-US"/>
          </a:p>
        </p:txBody>
      </p:sp>
    </p:spTree>
    <p:extLst>
      <p:ext uri="{BB962C8B-B14F-4D97-AF65-F5344CB8AC3E}">
        <p14:creationId xmlns:p14="http://schemas.microsoft.com/office/powerpoint/2010/main" val="4392971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 think all technolog</a:t>
            </a:r>
            <a:r>
              <a:rPr lang="en-US" baseline="0" dirty="0" smtClean="0"/>
              <a:t>y driven industries follow a similar kind of cycle…</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91</a:t>
            </a:fld>
            <a:endParaRPr lang="en-US"/>
          </a:p>
        </p:txBody>
      </p:sp>
    </p:spTree>
    <p:extLst>
      <p:ext uri="{BB962C8B-B14F-4D97-AF65-F5344CB8AC3E}">
        <p14:creationId xmlns:p14="http://schemas.microsoft.com/office/powerpoint/2010/main" val="203399505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228600" indent="-228600">
              <a:buAutoNum type="arabicParenBoth"/>
            </a:pPr>
            <a:r>
              <a:rPr lang="en-US" baseline="0" dirty="0" smtClean="0"/>
              <a:t>They start off experimental. Some hacker throws a bunch of stuff together and comes up with something new and cool. Shows it off. People get excited.</a:t>
            </a:r>
          </a:p>
          <a:p>
            <a:pPr marL="228600" indent="-228600">
              <a:buAutoNum type="arabicParenBoth"/>
            </a:pPr>
            <a:r>
              <a:rPr lang="en-US" baseline="0" dirty="0" smtClean="0"/>
              <a:t>At some point it’s not experimental anymore. It’s accepted and an industry starts to build up around the idea.</a:t>
            </a:r>
          </a:p>
          <a:p>
            <a:pPr marL="228600" indent="-228600">
              <a:buAutoNum type="arabicParenBoth"/>
            </a:pPr>
            <a:r>
              <a:rPr lang="en-US" baseline="0" dirty="0" smtClean="0"/>
              <a:t>Over time, the process becomes much more rich and sophisticated. Brand new specialties arise. The complexity of building a project becomes enormous by comparison with the early days. Many, many more people involved.</a:t>
            </a:r>
          </a:p>
          <a:p>
            <a:pPr marL="228600" indent="-228600">
              <a:buAutoNum type="arabicParenBoth"/>
            </a:pPr>
            <a:r>
              <a:rPr lang="en-US" baseline="0" dirty="0" smtClean="0"/>
              <a:t>However, at some point tools evolve. Work that required a lot of custom work by specialists becomes commodity. Straightforward enough for anyone to do to a useful degree. When those tools evolve far enough, the process becomes much more experimental again. Where many fewer people can make a significant product.</a:t>
            </a:r>
          </a:p>
          <a:p>
            <a:pPr marL="228600" indent="-228600">
              <a:buNone/>
            </a:pPr>
            <a:endParaRPr lang="en-US" baseline="0" dirty="0" smtClean="0"/>
          </a:p>
          <a:p>
            <a:pPr marL="228600" indent="-228600">
              <a:buNone/>
            </a:pPr>
            <a:r>
              <a:rPr lang="en-US" baseline="0" dirty="0" smtClean="0"/>
              <a:t>e.g. Movies. Lots of tools now for experimenters. People can pull of very sophisticated effects, compositing, editing, filming, etc. at home and post on to </a:t>
            </a:r>
            <a:r>
              <a:rPr lang="en-US" baseline="0" dirty="0" err="1" smtClean="0"/>
              <a:t>youtube</a:t>
            </a:r>
            <a:r>
              <a:rPr lang="en-US" baseline="0" dirty="0" smtClean="0"/>
              <a:t>. We’ve seen a lot of cool stuff.</a:t>
            </a:r>
          </a:p>
          <a:p>
            <a:pPr marL="228600" indent="-228600">
              <a:buNone/>
            </a:pPr>
            <a:endParaRPr lang="en-US" baseline="0" dirty="0" smtClean="0"/>
          </a:p>
          <a:p>
            <a:pPr marL="228600" indent="-228600">
              <a:buNone/>
            </a:pPr>
            <a:r>
              <a:rPr lang="en-US" baseline="0" dirty="0" smtClean="0"/>
              <a:t>Games will see the same development. Already started, actually. </a:t>
            </a:r>
          </a:p>
          <a:p>
            <a:pPr marL="228600" indent="-228600">
              <a:buNone/>
            </a:pPr>
            <a:endParaRPr lang="en-US" baseline="0" dirty="0" smtClean="0"/>
          </a:p>
          <a:p>
            <a:pPr marL="228600" indent="-228600">
              <a:buNone/>
            </a:pPr>
            <a:r>
              <a:rPr lang="en-US" baseline="0" dirty="0" smtClean="0"/>
              <a:t>While there’s always room for the big, sophisticated productions, the amount that can be accomplished by a single person with the right tools is growing rapidly.</a:t>
            </a:r>
          </a:p>
          <a:p>
            <a:pPr marL="228600" indent="-228600">
              <a:buNone/>
            </a:pPr>
            <a:endParaRPr lang="en-US" baseline="0" dirty="0" smtClean="0"/>
          </a:p>
        </p:txBody>
      </p:sp>
      <p:sp>
        <p:nvSpPr>
          <p:cNvPr id="4" name="Slide Number Placeholder 3"/>
          <p:cNvSpPr>
            <a:spLocks noGrp="1"/>
          </p:cNvSpPr>
          <p:nvPr>
            <p:ph type="sldNum" sz="quarter" idx="10"/>
          </p:nvPr>
        </p:nvSpPr>
        <p:spPr/>
        <p:txBody>
          <a:bodyPr/>
          <a:lstStyle/>
          <a:p>
            <a:fld id="{B7A46193-4927-4841-94E3-4798CBC6C146}" type="slidenum">
              <a:rPr lang="en-US" smtClean="0"/>
              <a:pPr/>
              <a:t>92</a:t>
            </a:fld>
            <a:endParaRPr lang="en-US"/>
          </a:p>
        </p:txBody>
      </p:sp>
    </p:spTree>
    <p:extLst>
      <p:ext uri="{BB962C8B-B14F-4D97-AF65-F5344CB8AC3E}">
        <p14:creationId xmlns:p14="http://schemas.microsoft.com/office/powerpoint/2010/main" val="267645569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goal is to get back to experimental.</a:t>
            </a:r>
            <a:r>
              <a:rPr lang="en-US" baseline="0" dirty="0" smtClean="0"/>
              <a:t> And then build on that to solve *brand new* problems.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93</a:t>
            </a:fld>
            <a:endParaRPr lang="en-US"/>
          </a:p>
        </p:txBody>
      </p:sp>
    </p:spTree>
    <p:extLst>
      <p:ext uri="{BB962C8B-B14F-4D97-AF65-F5344CB8AC3E}">
        <p14:creationId xmlns:p14="http://schemas.microsoft.com/office/powerpoint/2010/main" val="314848129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gets in our way though? Our</a:t>
            </a:r>
            <a:r>
              <a:rPr lang="en-US" baseline="0" dirty="0" smtClean="0"/>
              <a:t> biases.</a:t>
            </a:r>
          </a:p>
          <a:p>
            <a:endParaRPr lang="en-US" baseline="0" dirty="0" smtClean="0"/>
          </a:p>
          <a:p>
            <a:r>
              <a:rPr lang="en-US" baseline="0" dirty="0" smtClean="0"/>
              <a:t>Programmer bias is strong in our industry. Which is the idea that only a programmer can do something. That a task is so sophisticated that it must be programmed by an expert, or it simply cannot be done. </a:t>
            </a:r>
          </a:p>
          <a:p>
            <a:endParaRPr lang="en-US" baseline="0" dirty="0" smtClean="0"/>
          </a:p>
          <a:p>
            <a:r>
              <a:rPr lang="en-US" baseline="0" dirty="0" smtClean="0"/>
              <a:t>Which, of course, is bunk. </a:t>
            </a:r>
          </a:p>
          <a:p>
            <a:endParaRPr lang="en-US" baseline="0" dirty="0" smtClean="0"/>
          </a:p>
          <a:p>
            <a:r>
              <a:rPr lang="en-US" baseline="0" dirty="0" smtClean="0"/>
              <a:t>That may be true today for many things. But it gets in our way when we believe that it *must* be true.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94</a:t>
            </a:fld>
            <a:endParaRPr lang="en-US"/>
          </a:p>
        </p:txBody>
      </p:sp>
    </p:spTree>
    <p:extLst>
      <p:ext uri="{BB962C8B-B14F-4D97-AF65-F5344CB8AC3E}">
        <p14:creationId xmlns:p14="http://schemas.microsoft.com/office/powerpoint/2010/main" val="38427829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aseline="0" dirty="0" smtClean="0"/>
              <a:t>We’re going cross-platform, right? So that means big changes for us in the Core (Engine) group.</a:t>
            </a:r>
          </a:p>
          <a:p>
            <a:r>
              <a:rPr lang="en-US" baseline="0" dirty="0" smtClean="0"/>
              <a:t>And we’ve started working on a new game with a new publisher. </a:t>
            </a:r>
          </a:p>
          <a:p>
            <a:r>
              <a:rPr lang="en-US" baseline="0" dirty="0" smtClean="0"/>
              <a:t>And we’ve announced two more games coming out soon.</a:t>
            </a:r>
          </a:p>
          <a:p>
            <a:r>
              <a:rPr lang="en-US" baseline="0" dirty="0" smtClean="0"/>
              <a:t>And we’re making all these changes in the middle of a console cycle.</a:t>
            </a:r>
          </a:p>
          <a:p>
            <a:r>
              <a:rPr lang="en-US" baseline="0" dirty="0" smtClean="0"/>
              <a:t>And more than that, we’re rethinking how we do things and what’s important to us as a team.</a:t>
            </a:r>
          </a:p>
          <a:p>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9</a:t>
            </a:fld>
            <a:endParaRPr lang="en-US"/>
          </a:p>
        </p:txBody>
      </p:sp>
    </p:spTree>
    <p:extLst>
      <p:ext uri="{BB962C8B-B14F-4D97-AF65-F5344CB8AC3E}">
        <p14:creationId xmlns:p14="http://schemas.microsoft.com/office/powerpoint/2010/main" val="221994692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Also, we do have a tendency</a:t>
            </a:r>
            <a:r>
              <a:rPr lang="en-US" baseline="0" dirty="0" smtClean="0"/>
              <a:t> to be over-critical and negative. We don’t always let ideas play out first. We don’t assume first that it *can* be done.</a:t>
            </a:r>
          </a:p>
          <a:p>
            <a:endParaRPr lang="en-US" baseline="0" dirty="0" smtClean="0"/>
          </a:p>
          <a:p>
            <a:r>
              <a:rPr lang="en-US" dirty="0" smtClean="0"/>
              <a:t>We are cynics</a:t>
            </a:r>
            <a:r>
              <a:rPr lang="en-US" baseline="0" dirty="0" smtClean="0"/>
              <a:t> by nature. </a:t>
            </a:r>
          </a:p>
          <a:p>
            <a:endParaRPr lang="en-US" baseline="0" dirty="0" smtClean="0"/>
          </a:p>
          <a:p>
            <a:r>
              <a:rPr lang="en-US" baseline="0" dirty="0" smtClean="0"/>
              <a:t>But we must not forget that it’s optimism, a totally unfounded belief that something new can be done, that changes things.</a:t>
            </a:r>
          </a:p>
          <a:p>
            <a:endParaRPr lang="en-US" dirty="0" smtClean="0"/>
          </a:p>
          <a:p>
            <a:r>
              <a:rPr lang="en-US" dirty="0" smtClean="0"/>
              <a:t>PS: Since I gave this</a:t>
            </a:r>
            <a:r>
              <a:rPr lang="en-US" baseline="0" dirty="0" smtClean="0"/>
              <a:t> presentation, I wrote a bit  more detail on my own biases (including these two) here: </a:t>
            </a:r>
            <a:r>
              <a:rPr lang="en-US" dirty="0" smtClean="0">
                <a:hlinkClick r:id="rId3"/>
              </a:rPr>
              <a:t>http://macton.posterous.com/personal-biases</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95</a:t>
            </a:fld>
            <a:endParaRPr lang="en-US"/>
          </a:p>
        </p:txBody>
      </p:sp>
    </p:spTree>
    <p:extLst>
      <p:ext uri="{BB962C8B-B14F-4D97-AF65-F5344CB8AC3E}">
        <p14:creationId xmlns:p14="http://schemas.microsoft.com/office/powerpoint/2010/main" val="297344792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Joseph Pine wrote about the Progression of Economic</a:t>
            </a:r>
            <a:r>
              <a:rPr lang="en-US" baseline="0" dirty="0" smtClean="0"/>
              <a:t> Value, which also applies to Game Engine development.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96</a:t>
            </a:fld>
            <a:endParaRPr lang="en-US"/>
          </a:p>
        </p:txBody>
      </p:sp>
    </p:spTree>
    <p:extLst>
      <p:ext uri="{BB962C8B-B14F-4D97-AF65-F5344CB8AC3E}">
        <p14:creationId xmlns:p14="http://schemas.microsoft.com/office/powerpoint/2010/main" val="18772419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a:t>
            </a:r>
            <a:r>
              <a:rPr lang="en-US" baseline="0" dirty="0" smtClean="0"/>
              <a:t> game engine is an economic engine for developers. It’s built on the time and energy resources of the team making the game and transforms that into the value for the player and the vision of the production team.</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97</a:t>
            </a:fld>
            <a:endParaRPr lang="en-US"/>
          </a:p>
        </p:txBody>
      </p:sp>
    </p:spTree>
    <p:extLst>
      <p:ext uri="{BB962C8B-B14F-4D97-AF65-F5344CB8AC3E}">
        <p14:creationId xmlns:p14="http://schemas.microsoft.com/office/powerpoint/2010/main" val="6025665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could build custom hardware for every video game. That’s the basic commodity. (And certainly, that’s how things started.)</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98</a:t>
            </a:fld>
            <a:endParaRPr lang="en-US"/>
          </a:p>
        </p:txBody>
      </p:sp>
    </p:spTree>
    <p:extLst>
      <p:ext uri="{BB962C8B-B14F-4D97-AF65-F5344CB8AC3E}">
        <p14:creationId xmlns:p14="http://schemas.microsoft.com/office/powerpoint/2010/main" val="15153301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a:t>
            </a:r>
            <a:r>
              <a:rPr lang="en-US" baseline="0" dirty="0" smtClean="0"/>
              <a:t> as the hardware itself is commoditized, programmers customize it to make the games.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99</a:t>
            </a:fld>
            <a:endParaRPr lang="en-US"/>
          </a:p>
        </p:txBody>
      </p:sp>
    </p:spTree>
    <p:extLst>
      <p:ext uri="{BB962C8B-B14F-4D97-AF65-F5344CB8AC3E}">
        <p14:creationId xmlns:p14="http://schemas.microsoft.com/office/powerpoint/2010/main" val="38409749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But then, as what the</a:t>
            </a:r>
            <a:r>
              <a:rPr lang="en-US" baseline="0" dirty="0" smtClean="0"/>
              <a:t> programmers are doing is commoditized, basic tools come on line which can be used to customize the game. </a:t>
            </a:r>
          </a:p>
          <a:p>
            <a:endParaRPr lang="en-US" baseline="0" dirty="0" smtClean="0"/>
          </a:p>
        </p:txBody>
      </p:sp>
      <p:sp>
        <p:nvSpPr>
          <p:cNvPr id="4" name="Slide Number Placeholder 3"/>
          <p:cNvSpPr>
            <a:spLocks noGrp="1"/>
          </p:cNvSpPr>
          <p:nvPr>
            <p:ph type="sldNum" sz="quarter" idx="10"/>
          </p:nvPr>
        </p:nvSpPr>
        <p:spPr/>
        <p:txBody>
          <a:bodyPr/>
          <a:lstStyle/>
          <a:p>
            <a:fld id="{B7A46193-4927-4841-94E3-4798CBC6C146}" type="slidenum">
              <a:rPr lang="en-US" smtClean="0"/>
              <a:pPr/>
              <a:t>100</a:t>
            </a:fld>
            <a:endParaRPr lang="en-US"/>
          </a:p>
        </p:txBody>
      </p:sp>
    </p:spTree>
    <p:extLst>
      <p:ext uri="{BB962C8B-B14F-4D97-AF65-F5344CB8AC3E}">
        <p14:creationId xmlns:p14="http://schemas.microsoft.com/office/powerpoint/2010/main" val="378961528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Even</a:t>
            </a:r>
            <a:r>
              <a:rPr lang="en-US" baseline="0" dirty="0" smtClean="0"/>
              <a:t> further, as that custom work of the tools is commoditized, fewer people can concentrate on builder more custom experiences (or individual ones, even) by leveraging the work before.</a:t>
            </a:r>
          </a:p>
          <a:p>
            <a:endParaRPr lang="en-US" baseline="0" dirty="0" smtClean="0"/>
          </a:p>
          <a:p>
            <a:r>
              <a:rPr lang="en-US" baseline="0" dirty="0" smtClean="0"/>
              <a:t>Obviously this doesn’t all happen together. Some parts of game development are very far along in this progression. But clearly, many parts a lagging if the average development cost is any indication.</a:t>
            </a:r>
          </a:p>
          <a:p>
            <a:r>
              <a:rPr lang="en-US" baseline="0" dirty="0" smtClean="0"/>
              <a:t> </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101</a:t>
            </a:fld>
            <a:endParaRPr lang="en-US"/>
          </a:p>
        </p:txBody>
      </p:sp>
    </p:spTree>
    <p:extLst>
      <p:ext uri="{BB962C8B-B14F-4D97-AF65-F5344CB8AC3E}">
        <p14:creationId xmlns:p14="http://schemas.microsoft.com/office/powerpoint/2010/main" val="308556733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Games, fundamentally, should reflect player’s choices. Engines need to enable that.</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102</a:t>
            </a:fld>
            <a:endParaRPr lang="en-US"/>
          </a:p>
        </p:txBody>
      </p:sp>
    </p:spTree>
    <p:extLst>
      <p:ext uri="{BB962C8B-B14F-4D97-AF65-F5344CB8AC3E}">
        <p14:creationId xmlns:p14="http://schemas.microsoft.com/office/powerpoint/2010/main" val="21243899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Video games are about realtime interaction</a:t>
            </a:r>
            <a:r>
              <a:rPr lang="en-US" baseline="0" dirty="0" smtClean="0"/>
              <a:t>. The reason to do that is to reflect what the player does. It’s the main value of the medium!</a:t>
            </a:r>
            <a:endParaRPr lang="en-US" dirty="0"/>
          </a:p>
        </p:txBody>
      </p:sp>
      <p:sp>
        <p:nvSpPr>
          <p:cNvPr id="4" name="Slide Number Placeholder 3"/>
          <p:cNvSpPr>
            <a:spLocks noGrp="1"/>
          </p:cNvSpPr>
          <p:nvPr>
            <p:ph type="sldNum" sz="quarter" idx="10"/>
          </p:nvPr>
        </p:nvSpPr>
        <p:spPr/>
        <p:txBody>
          <a:bodyPr/>
          <a:lstStyle/>
          <a:p>
            <a:fld id="{B7A46193-4927-4841-94E3-4798CBC6C146}" type="slidenum">
              <a:rPr lang="en-US" smtClean="0"/>
              <a:pPr/>
              <a:t>103</a:t>
            </a:fld>
            <a:endParaRPr lang="en-US"/>
          </a:p>
        </p:txBody>
      </p:sp>
    </p:spTree>
    <p:extLst>
      <p:ext uri="{BB962C8B-B14F-4D97-AF65-F5344CB8AC3E}">
        <p14:creationId xmlns:p14="http://schemas.microsoft.com/office/powerpoint/2010/main" val="105954535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Aside: It really pisses</a:t>
            </a:r>
            <a:r>
              <a:rPr lang="en-US" baseline="0" dirty="0" smtClean="0"/>
              <a:t> me off when I meet game developers who really (secretly or not) just want to make movies. Go make movies then. Games are a different medium. While they can share things (like having a story) they are fundamentally different.</a:t>
            </a:r>
          </a:p>
          <a:p>
            <a:endParaRPr lang="en-US" baseline="0" dirty="0" smtClean="0"/>
          </a:p>
          <a:p>
            <a:r>
              <a:rPr lang="en-US" baseline="0" dirty="0" smtClean="0"/>
              <a:t>Video games are NOT an evolution of movies or TV! </a:t>
            </a:r>
          </a:p>
          <a:p>
            <a:endParaRPr lang="en-US" baseline="0" dirty="0" smtClean="0"/>
          </a:p>
          <a:p>
            <a:r>
              <a:rPr lang="en-US" baseline="0" dirty="0" smtClean="0"/>
              <a:t>Video games are an evolution of other games. People have played games as long as there have been people. Whatever technology existed, people figured out a way to play games with it. The fact that now we play them on the TV or on the computer, or </a:t>
            </a:r>
            <a:r>
              <a:rPr lang="en-US" baseline="0" dirty="0" err="1" smtClean="0"/>
              <a:t>iPad</a:t>
            </a:r>
            <a:r>
              <a:rPr lang="en-US" baseline="0" dirty="0" smtClean="0"/>
              <a:t> or whatever doesn’t change that fact. Games are games.</a:t>
            </a:r>
          </a:p>
          <a:p>
            <a:endParaRPr lang="en-US" baseline="0" dirty="0" smtClean="0"/>
          </a:p>
          <a:p>
            <a:r>
              <a:rPr lang="en-US" baseline="0" dirty="0" smtClean="0"/>
              <a:t>Movies and TV are about storytelling. That’s totally fine. </a:t>
            </a:r>
          </a:p>
          <a:p>
            <a:endParaRPr lang="en-US" baseline="0" dirty="0" smtClean="0"/>
          </a:p>
          <a:p>
            <a:r>
              <a:rPr lang="en-US" baseline="0" dirty="0" smtClean="0"/>
              <a:t>But while a game *can* tell a story, if that’s all it does, it’s not a game. </a:t>
            </a:r>
          </a:p>
          <a:p>
            <a:endParaRPr lang="en-US" baseline="0" dirty="0" smtClean="0"/>
          </a:p>
        </p:txBody>
      </p:sp>
      <p:sp>
        <p:nvSpPr>
          <p:cNvPr id="4" name="Slide Number Placeholder 3"/>
          <p:cNvSpPr>
            <a:spLocks noGrp="1"/>
          </p:cNvSpPr>
          <p:nvPr>
            <p:ph type="sldNum" sz="quarter" idx="10"/>
          </p:nvPr>
        </p:nvSpPr>
        <p:spPr/>
        <p:txBody>
          <a:bodyPr/>
          <a:lstStyle/>
          <a:p>
            <a:fld id="{B7A46193-4927-4841-94E3-4798CBC6C146}" type="slidenum">
              <a:rPr lang="en-US" smtClean="0"/>
              <a:pPr/>
              <a:t>104</a:t>
            </a:fld>
            <a:endParaRPr lang="en-US"/>
          </a:p>
        </p:txBody>
      </p:sp>
    </p:spTree>
    <p:extLst>
      <p:ext uri="{BB962C8B-B14F-4D97-AF65-F5344CB8AC3E}">
        <p14:creationId xmlns:p14="http://schemas.microsoft.com/office/powerpoint/2010/main" val="12761505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3C97311-61FD-4EE9-ACF1-DF8A874DF2F0}" type="datetimeFigureOut">
              <a:rPr lang="en-US" smtClean="0"/>
              <a:pPr/>
              <a:t>9/15/2014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C5A13-2F55-4B5A-B3C1-F6F9DAFD6CA6}"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C97311-61FD-4EE9-ACF1-DF8A874DF2F0}" type="datetimeFigureOut">
              <a:rPr lang="en-US" smtClean="0"/>
              <a:pPr/>
              <a:t>9/15/2014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C5A13-2F55-4B5A-B3C1-F6F9DAFD6CA6}"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C97311-61FD-4EE9-ACF1-DF8A874DF2F0}" type="datetimeFigureOut">
              <a:rPr lang="en-US" smtClean="0"/>
              <a:pPr/>
              <a:t>9/15/2014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C5A13-2F55-4B5A-B3C1-F6F9DAFD6CA6}"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3C97311-61FD-4EE9-ACF1-DF8A874DF2F0}" type="datetimeFigureOut">
              <a:rPr lang="en-US" smtClean="0"/>
              <a:pPr/>
              <a:t>9/15/2014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C5A13-2F55-4B5A-B3C1-F6F9DAFD6CA6}"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F3C97311-61FD-4EE9-ACF1-DF8A874DF2F0}" type="datetimeFigureOut">
              <a:rPr lang="en-US" smtClean="0"/>
              <a:pPr/>
              <a:t>9/15/2014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25C5A13-2F55-4B5A-B3C1-F6F9DAFD6CA6}"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3C97311-61FD-4EE9-ACF1-DF8A874DF2F0}" type="datetimeFigureOut">
              <a:rPr lang="en-US" smtClean="0"/>
              <a:pPr/>
              <a:t>9/15/2014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5C5A13-2F55-4B5A-B3C1-F6F9DAFD6CA6}"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F3C97311-61FD-4EE9-ACF1-DF8A874DF2F0}" type="datetimeFigureOut">
              <a:rPr lang="en-US" smtClean="0"/>
              <a:pPr/>
              <a:t>9/15/2014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25C5A13-2F55-4B5A-B3C1-F6F9DAFD6CA6}"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3C97311-61FD-4EE9-ACF1-DF8A874DF2F0}" type="datetimeFigureOut">
              <a:rPr lang="en-US" smtClean="0"/>
              <a:pPr/>
              <a:t>9/15/2014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25C5A13-2F55-4B5A-B3C1-F6F9DAFD6CA6}"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C97311-61FD-4EE9-ACF1-DF8A874DF2F0}" type="datetimeFigureOut">
              <a:rPr lang="en-US" smtClean="0"/>
              <a:pPr/>
              <a:t>9/15/2014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25C5A13-2F55-4B5A-B3C1-F6F9DAFD6CA6}"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C97311-61FD-4EE9-ACF1-DF8A874DF2F0}" type="datetimeFigureOut">
              <a:rPr lang="en-US" smtClean="0"/>
              <a:pPr/>
              <a:t>9/15/2014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5C5A13-2F55-4B5A-B3C1-F6F9DAFD6CA6}"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3C97311-61FD-4EE9-ACF1-DF8A874DF2F0}" type="datetimeFigureOut">
              <a:rPr lang="en-US" smtClean="0"/>
              <a:pPr/>
              <a:t>9/15/2014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25C5A13-2F55-4B5A-B3C1-F6F9DAFD6CA6}"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3C97311-61FD-4EE9-ACF1-DF8A874DF2F0}" type="datetimeFigureOut">
              <a:rPr lang="en-US" smtClean="0"/>
              <a:pPr/>
              <a:t>9/15/2014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25C5A13-2F55-4B5A-B3C1-F6F9DAFD6CA6}"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cton@insomniacgames.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9.xml"/><Relationship Id="rId1" Type="http://schemas.openxmlformats.org/officeDocument/2006/relationships/slideLayout" Target="../slideLayouts/slideLayout1.xml"/><Relationship Id="rId4" Type="http://schemas.openxmlformats.org/officeDocument/2006/relationships/image" Target="../media/image76.jpe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77.gif"/><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1.xml"/><Relationship Id="rId1" Type="http://schemas.openxmlformats.org/officeDocument/2006/relationships/slideLayout" Target="../slideLayouts/slideLayout1.xml"/><Relationship Id="rId4" Type="http://schemas.openxmlformats.org/officeDocument/2006/relationships/image" Target="../media/image86.jpe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4.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24.xml"/><Relationship Id="rId1" Type="http://schemas.openxmlformats.org/officeDocument/2006/relationships/slideLayout" Target="../slideLayouts/slideLayout1.xml"/><Relationship Id="rId5" Type="http://schemas.openxmlformats.org/officeDocument/2006/relationships/image" Target="../media/image95.jpeg"/><Relationship Id="rId4" Type="http://schemas.openxmlformats.org/officeDocument/2006/relationships/image" Target="../media/image94.jpeg"/></Relationships>
</file>

<file path=ppt/slides/_rels/slide133.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6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4.xml"/><Relationship Id="rId1" Type="http://schemas.openxmlformats.org/officeDocument/2006/relationships/slideLayout" Target="../slideLayouts/slideLayout1.xml"/></Relationships>
</file>

<file path=ppt/slides/_rels/slide16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7.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8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18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1.xml"/></Relationships>
</file>

<file path=ppt/slides/_rels/slide18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19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xml"/></Relationships>
</file>

<file path=ppt/slides/_rels/slide19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20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xml"/></Relationships>
</file>

<file path=ppt/slides/_rels/slide2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xml"/></Relationships>
</file>

<file path=ppt/slides/_rels/slide20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8.xml.rels><?xml version="1.0" encoding="UTF-8" standalone="yes"?>
<Relationships xmlns="http://schemas.openxmlformats.org/package/2006/relationships"><Relationship Id="rId3" Type="http://schemas.openxmlformats.org/officeDocument/2006/relationships/hyperlink" Target="mailto:macton@insomniacgames.com" TargetMode="External"/><Relationship Id="rId2" Type="http://schemas.openxmlformats.org/officeDocument/2006/relationships/image" Target="../media/image1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29.png"/><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5.jpeg"/></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mailto:macton@insomniacgames.com"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1.xml"/><Relationship Id="rId5" Type="http://schemas.openxmlformats.org/officeDocument/2006/relationships/image" Target="../media/image48.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5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hyperlink" Target="http://greatnscott.deviantart.com/art/222-Console-History-99487643"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62.jpeg"/></Relationships>
</file>

<file path=ppt/slides/_rels/slide6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jpeg"/><Relationship Id="rId4" Type="http://schemas.openxmlformats.org/officeDocument/2006/relationships/image" Target="../media/image66.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8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71.gif"/><Relationship Id="rId2" Type="http://schemas.openxmlformats.org/officeDocument/2006/relationships/notesSlide" Target="../notesSlides/notesSlide80.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jpe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Game Engine of the Future</a:t>
            </a:r>
            <a:endParaRPr lang="en-US" dirty="0"/>
          </a:p>
        </p:txBody>
      </p:sp>
      <p:sp>
        <p:nvSpPr>
          <p:cNvPr id="3" name="Oval 2"/>
          <p:cNvSpPr/>
          <p:nvPr/>
        </p:nvSpPr>
        <p:spPr>
          <a:xfrm>
            <a:off x="533400" y="1143000"/>
            <a:ext cx="8229600" cy="411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394302" y="5334000"/>
            <a:ext cx="4749698" cy="1384995"/>
          </a:xfrm>
          <a:prstGeom prst="rect">
            <a:avLst/>
          </a:prstGeom>
          <a:noFill/>
        </p:spPr>
        <p:txBody>
          <a:bodyPr wrap="none" rtlCol="0">
            <a:spAutoFit/>
          </a:bodyPr>
          <a:lstStyle/>
          <a:p>
            <a:pPr algn="r"/>
            <a:r>
              <a:rPr lang="en-US" sz="2800" dirty="0" smtClean="0"/>
              <a:t>Mike Acton</a:t>
            </a:r>
          </a:p>
          <a:p>
            <a:pPr algn="r"/>
            <a:r>
              <a:rPr lang="en-US" sz="2800" dirty="0" smtClean="0">
                <a:hlinkClick r:id="rId3"/>
              </a:rPr>
              <a:t>macton@insomniacgames.com</a:t>
            </a:r>
            <a:endParaRPr lang="en-US" sz="2800" dirty="0" smtClean="0"/>
          </a:p>
          <a:p>
            <a:pPr algn="r"/>
            <a:r>
              <a:rPr lang="en-US" sz="2800" dirty="0" smtClean="0"/>
              <a:t>Twitter: @</a:t>
            </a:r>
            <a:r>
              <a:rPr lang="en-US" sz="2800" dirty="0" err="1" smtClean="0"/>
              <a:t>mike_acton</a:t>
            </a:r>
            <a:endParaRPr lang="en-US" sz="2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p:cNvPicPr>
            <a:picLocks noChangeAspect="1" noChangeArrowheads="1"/>
          </p:cNvPicPr>
          <p:nvPr/>
        </p:nvPicPr>
        <p:blipFill>
          <a:blip r:embed="rId3" cstate="print"/>
          <a:srcRect/>
          <a:stretch>
            <a:fillRect/>
          </a:stretch>
        </p:blipFill>
        <p:spPr bwMode="auto">
          <a:xfrm>
            <a:off x="533400" y="-533400"/>
            <a:ext cx="8000999" cy="8330629"/>
          </a:xfrm>
          <a:prstGeom prst="rect">
            <a:avLst/>
          </a:prstGeom>
          <a:noFill/>
          <a:ln w="9525">
            <a:noFill/>
            <a:miter lim="800000"/>
            <a:headEnd/>
            <a:tailEnd/>
          </a:ln>
        </p:spPr>
      </p:pic>
      <p:sp>
        <p:nvSpPr>
          <p:cNvPr id="2" name="Title 1"/>
          <p:cNvSpPr>
            <a:spLocks noGrp="1"/>
          </p:cNvSpPr>
          <p:nvPr>
            <p:ph type="ctrTitle"/>
          </p:nvPr>
        </p:nvSpPr>
        <p:spPr/>
        <p:txBody>
          <a:bodyPr/>
          <a:lstStyle/>
          <a:p>
            <a:r>
              <a:rPr lang="en-US" dirty="0" smtClean="0"/>
              <a:t>Lots of big changes.</a:t>
            </a:r>
            <a:br>
              <a:rPr lang="en-US" dirty="0" smtClean="0"/>
            </a:br>
            <a:r>
              <a:rPr lang="en-US" dirty="0" smtClean="0"/>
              <a:t>What are you going to do?</a:t>
            </a:r>
            <a:endParaRPr lang="en-US" dirty="0"/>
          </a:p>
        </p:txBody>
      </p:sp>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blogs.tribalddb.co.uk/beta/files/2009/02/economic-value.gif"/>
          <p:cNvPicPr>
            <a:picLocks noChangeAspect="1" noChangeArrowheads="1"/>
          </p:cNvPicPr>
          <p:nvPr/>
        </p:nvPicPr>
        <p:blipFill>
          <a:blip r:embed="rId3" cstate="print"/>
          <a:srcRect/>
          <a:stretch>
            <a:fillRect/>
          </a:stretch>
        </p:blipFill>
        <p:spPr bwMode="auto">
          <a:xfrm>
            <a:off x="76200" y="0"/>
            <a:ext cx="9067800" cy="6836090"/>
          </a:xfrm>
          <a:prstGeom prst="rect">
            <a:avLst/>
          </a:prstGeom>
          <a:noFill/>
        </p:spPr>
      </p:pic>
      <p:sp>
        <p:nvSpPr>
          <p:cNvPr id="6" name="TextBox 5"/>
          <p:cNvSpPr txBox="1"/>
          <p:nvPr/>
        </p:nvSpPr>
        <p:spPr>
          <a:xfrm>
            <a:off x="5181600" y="6096000"/>
            <a:ext cx="3743589" cy="369332"/>
          </a:xfrm>
          <a:prstGeom prst="rect">
            <a:avLst/>
          </a:prstGeom>
          <a:noFill/>
        </p:spPr>
        <p:txBody>
          <a:bodyPr wrap="none" rtlCol="0">
            <a:spAutoFit/>
          </a:bodyPr>
          <a:lstStyle/>
          <a:p>
            <a:r>
              <a:rPr lang="en-US" dirty="0" smtClean="0"/>
              <a:t>Joseph Pine, </a:t>
            </a:r>
            <a:r>
              <a:rPr lang="en-US" i="1" dirty="0" smtClean="0"/>
              <a:t>The Experience Economy</a:t>
            </a:r>
            <a:endParaRPr lang="en-US" i="1" dirty="0"/>
          </a:p>
        </p:txBody>
      </p:sp>
      <p:sp>
        <p:nvSpPr>
          <p:cNvPr id="4" name="TextBox 3"/>
          <p:cNvSpPr txBox="1"/>
          <p:nvPr/>
        </p:nvSpPr>
        <p:spPr>
          <a:xfrm>
            <a:off x="5562600" y="457200"/>
            <a:ext cx="2558393" cy="523220"/>
          </a:xfrm>
          <a:prstGeom prst="rect">
            <a:avLst/>
          </a:prstGeom>
          <a:noFill/>
        </p:spPr>
        <p:txBody>
          <a:bodyPr wrap="none" rtlCol="0">
            <a:spAutoFit/>
          </a:bodyPr>
          <a:lstStyle/>
          <a:p>
            <a:r>
              <a:rPr lang="en-US" sz="2800" dirty="0" smtClean="0">
                <a:solidFill>
                  <a:srgbClr val="FF0000"/>
                </a:solidFill>
              </a:rPr>
              <a:t>(For developers)</a:t>
            </a:r>
            <a:endParaRPr lang="en-US" sz="2800" dirty="0">
              <a:solidFill>
                <a:srgbClr val="FF0000"/>
              </a:solidFill>
            </a:endParaRPr>
          </a:p>
        </p:txBody>
      </p:sp>
      <p:sp>
        <p:nvSpPr>
          <p:cNvPr id="5" name="Oval 4"/>
          <p:cNvSpPr/>
          <p:nvPr/>
        </p:nvSpPr>
        <p:spPr>
          <a:xfrm>
            <a:off x="2743200" y="1981200"/>
            <a:ext cx="4648200" cy="1752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8077200" y="2590800"/>
            <a:ext cx="928588" cy="954107"/>
          </a:xfrm>
          <a:prstGeom prst="rect">
            <a:avLst/>
          </a:prstGeom>
          <a:noFill/>
        </p:spPr>
        <p:txBody>
          <a:bodyPr wrap="none" rtlCol="0">
            <a:spAutoFit/>
          </a:bodyPr>
          <a:lstStyle/>
          <a:p>
            <a:r>
              <a:rPr lang="en-US" sz="2800" dirty="0" smtClean="0">
                <a:solidFill>
                  <a:srgbClr val="FF0000"/>
                </a:solidFill>
              </a:rPr>
              <a:t>Basic</a:t>
            </a:r>
          </a:p>
          <a:p>
            <a:r>
              <a:rPr lang="en-US" sz="2800" dirty="0" smtClean="0">
                <a:solidFill>
                  <a:srgbClr val="FF0000"/>
                </a:solidFill>
              </a:rPr>
              <a:t>Tools</a:t>
            </a:r>
            <a:endParaRPr lang="en-US" sz="2800" dirty="0">
              <a:solidFill>
                <a:srgbClr val="FF0000"/>
              </a:solidFill>
            </a:endParaRPr>
          </a:p>
        </p:txBody>
      </p:sp>
      <p:cxnSp>
        <p:nvCxnSpPr>
          <p:cNvPr id="8" name="Straight Arrow Connector 7"/>
          <p:cNvCxnSpPr>
            <a:stCxn id="7" idx="1"/>
            <a:endCxn id="5" idx="6"/>
          </p:cNvCxnSpPr>
          <p:nvPr/>
        </p:nvCxnSpPr>
        <p:spPr>
          <a:xfrm rot="10800000">
            <a:off x="7391400" y="2857500"/>
            <a:ext cx="685800" cy="210354"/>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blogs.tribalddb.co.uk/beta/files/2009/02/economic-value.gif"/>
          <p:cNvPicPr>
            <a:picLocks noChangeAspect="1" noChangeArrowheads="1"/>
          </p:cNvPicPr>
          <p:nvPr/>
        </p:nvPicPr>
        <p:blipFill>
          <a:blip r:embed="rId3" cstate="print"/>
          <a:srcRect/>
          <a:stretch>
            <a:fillRect/>
          </a:stretch>
        </p:blipFill>
        <p:spPr bwMode="auto">
          <a:xfrm>
            <a:off x="76200" y="0"/>
            <a:ext cx="9067800" cy="6836090"/>
          </a:xfrm>
          <a:prstGeom prst="rect">
            <a:avLst/>
          </a:prstGeom>
          <a:noFill/>
        </p:spPr>
      </p:pic>
      <p:sp>
        <p:nvSpPr>
          <p:cNvPr id="6" name="TextBox 5"/>
          <p:cNvSpPr txBox="1"/>
          <p:nvPr/>
        </p:nvSpPr>
        <p:spPr>
          <a:xfrm>
            <a:off x="5181600" y="6096000"/>
            <a:ext cx="3743589" cy="369332"/>
          </a:xfrm>
          <a:prstGeom prst="rect">
            <a:avLst/>
          </a:prstGeom>
          <a:noFill/>
        </p:spPr>
        <p:txBody>
          <a:bodyPr wrap="none" rtlCol="0">
            <a:spAutoFit/>
          </a:bodyPr>
          <a:lstStyle/>
          <a:p>
            <a:r>
              <a:rPr lang="en-US" dirty="0" smtClean="0"/>
              <a:t>Joseph Pine, </a:t>
            </a:r>
            <a:r>
              <a:rPr lang="en-US" i="1" dirty="0" smtClean="0"/>
              <a:t>The Experience Economy</a:t>
            </a:r>
            <a:endParaRPr lang="en-US" i="1" dirty="0"/>
          </a:p>
        </p:txBody>
      </p:sp>
      <p:sp>
        <p:nvSpPr>
          <p:cNvPr id="4" name="TextBox 3"/>
          <p:cNvSpPr txBox="1"/>
          <p:nvPr/>
        </p:nvSpPr>
        <p:spPr>
          <a:xfrm>
            <a:off x="5562600" y="457200"/>
            <a:ext cx="2558393" cy="523220"/>
          </a:xfrm>
          <a:prstGeom prst="rect">
            <a:avLst/>
          </a:prstGeom>
          <a:noFill/>
        </p:spPr>
        <p:txBody>
          <a:bodyPr wrap="none" rtlCol="0">
            <a:spAutoFit/>
          </a:bodyPr>
          <a:lstStyle/>
          <a:p>
            <a:r>
              <a:rPr lang="en-US" sz="2800" dirty="0" smtClean="0">
                <a:solidFill>
                  <a:srgbClr val="FF0000"/>
                </a:solidFill>
              </a:rPr>
              <a:t>(For developers)</a:t>
            </a:r>
            <a:endParaRPr lang="en-US" sz="2800" dirty="0">
              <a:solidFill>
                <a:srgbClr val="FF0000"/>
              </a:solidFill>
            </a:endParaRPr>
          </a:p>
        </p:txBody>
      </p:sp>
      <p:sp>
        <p:nvSpPr>
          <p:cNvPr id="5" name="Oval 4"/>
          <p:cNvSpPr/>
          <p:nvPr/>
        </p:nvSpPr>
        <p:spPr>
          <a:xfrm>
            <a:off x="4191000" y="533400"/>
            <a:ext cx="4648200" cy="1752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304800" y="914400"/>
            <a:ext cx="2819400" cy="523220"/>
          </a:xfrm>
          <a:prstGeom prst="rect">
            <a:avLst/>
          </a:prstGeom>
          <a:noFill/>
        </p:spPr>
        <p:txBody>
          <a:bodyPr wrap="square" rtlCol="0">
            <a:spAutoFit/>
          </a:bodyPr>
          <a:lstStyle/>
          <a:p>
            <a:r>
              <a:rPr lang="en-US" sz="2800" dirty="0" smtClean="0">
                <a:solidFill>
                  <a:srgbClr val="FF0000"/>
                </a:solidFill>
              </a:rPr>
              <a:t>Make it happen!</a:t>
            </a:r>
            <a:endParaRPr lang="en-US" sz="2800" dirty="0">
              <a:solidFill>
                <a:srgbClr val="FF0000"/>
              </a:solidFill>
            </a:endParaRPr>
          </a:p>
        </p:txBody>
      </p:sp>
      <p:cxnSp>
        <p:nvCxnSpPr>
          <p:cNvPr id="8" name="Straight Arrow Connector 7"/>
          <p:cNvCxnSpPr/>
          <p:nvPr/>
        </p:nvCxnSpPr>
        <p:spPr>
          <a:xfrm>
            <a:off x="2819400" y="1219200"/>
            <a:ext cx="1371600" cy="762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Reflect </a:t>
            </a:r>
            <a:r>
              <a:rPr lang="en-US" i="1" dirty="0" smtClean="0"/>
              <a:t>players’</a:t>
            </a:r>
            <a:r>
              <a:rPr lang="en-US" dirty="0" smtClean="0"/>
              <a:t> choices</a:t>
            </a:r>
            <a:endParaRPr lang="en-US" dirty="0"/>
          </a:p>
        </p:txBody>
      </p:sp>
      <p:sp>
        <p:nvSpPr>
          <p:cNvPr id="3" name="Oval 2"/>
          <p:cNvSpPr/>
          <p:nvPr/>
        </p:nvSpPr>
        <p:spPr>
          <a:xfrm>
            <a:off x="914400" y="1143000"/>
            <a:ext cx="7162800" cy="3581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52400"/>
            <a:ext cx="7772400" cy="1470025"/>
          </a:xfrm>
        </p:spPr>
        <p:txBody>
          <a:bodyPr/>
          <a:lstStyle/>
          <a:p>
            <a:r>
              <a:rPr lang="en-US" dirty="0" smtClean="0"/>
              <a:t>Realtime = Reflect player choice</a:t>
            </a:r>
            <a:endParaRPr lang="en-US" dirty="0"/>
          </a:p>
        </p:txBody>
      </p:sp>
      <p:pic>
        <p:nvPicPr>
          <p:cNvPr id="50178" name="Picture 2" descr="http://3.bp.blogspot.com/_4_cJOGItIwc/TCGGUHi7OjI/AAAAAAAAAAc/hPqaGXt4AP0/s1600/ball+to+face+2.jpg"/>
          <p:cNvPicPr>
            <a:picLocks noChangeAspect="1" noChangeArrowheads="1"/>
          </p:cNvPicPr>
          <p:nvPr/>
        </p:nvPicPr>
        <p:blipFill>
          <a:blip r:embed="rId3" cstate="print"/>
          <a:srcRect/>
          <a:stretch>
            <a:fillRect/>
          </a:stretch>
        </p:blipFill>
        <p:spPr bwMode="auto">
          <a:xfrm>
            <a:off x="1524000" y="1447800"/>
            <a:ext cx="6210300" cy="7496721"/>
          </a:xfrm>
          <a:prstGeom prst="rect">
            <a:avLst/>
          </a:prstGeom>
          <a:noFill/>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2133600" y="152400"/>
            <a:ext cx="4526677" cy="6477000"/>
          </a:xfrm>
          <a:prstGeom prst="rect">
            <a:avLst/>
          </a:prstGeom>
          <a:noFill/>
          <a:ln w="9525">
            <a:noFill/>
            <a:miter lim="800000"/>
            <a:headEnd/>
            <a:tailEnd/>
          </a:ln>
        </p:spPr>
      </p:pic>
      <p:pic>
        <p:nvPicPr>
          <p:cNvPr id="75778" name="Picture 2" descr="charlie-brown-argh.jpg image by emikoc"/>
          <p:cNvPicPr>
            <a:picLocks noChangeAspect="1" noChangeArrowheads="1"/>
          </p:cNvPicPr>
          <p:nvPr/>
        </p:nvPicPr>
        <p:blipFill>
          <a:blip r:embed="rId4" cstate="print"/>
          <a:srcRect/>
          <a:stretch>
            <a:fillRect/>
          </a:stretch>
        </p:blipFill>
        <p:spPr bwMode="auto">
          <a:xfrm>
            <a:off x="6715125" y="3657600"/>
            <a:ext cx="2428875" cy="3048001"/>
          </a:xfrm>
          <a:prstGeom prst="rect">
            <a:avLst/>
          </a:prstGeom>
          <a:noFill/>
        </p:spPr>
      </p:pic>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914400" y="1447800"/>
            <a:ext cx="1997663" cy="769441"/>
          </a:xfrm>
          <a:prstGeom prst="rect">
            <a:avLst/>
          </a:prstGeom>
          <a:noFill/>
        </p:spPr>
        <p:txBody>
          <a:bodyPr wrap="none" rtlCol="0">
            <a:spAutoFit/>
          </a:bodyPr>
          <a:lstStyle/>
          <a:p>
            <a:r>
              <a:rPr lang="en-US" sz="4400" dirty="0" smtClean="0"/>
              <a:t>Shaders</a:t>
            </a:r>
            <a:endParaRPr lang="en-US" sz="4400" dirty="0"/>
          </a:p>
        </p:txBody>
      </p:sp>
      <p:sp>
        <p:nvSpPr>
          <p:cNvPr id="4" name="TextBox 3"/>
          <p:cNvSpPr txBox="1"/>
          <p:nvPr/>
        </p:nvSpPr>
        <p:spPr>
          <a:xfrm>
            <a:off x="3962400" y="1143000"/>
            <a:ext cx="1167307" cy="769441"/>
          </a:xfrm>
          <a:prstGeom prst="rect">
            <a:avLst/>
          </a:prstGeom>
          <a:noFill/>
        </p:spPr>
        <p:txBody>
          <a:bodyPr wrap="none" rtlCol="0">
            <a:spAutoFit/>
          </a:bodyPr>
          <a:lstStyle/>
          <a:p>
            <a:r>
              <a:rPr lang="en-US" sz="4400" dirty="0" smtClean="0"/>
              <a:t>Post</a:t>
            </a:r>
            <a:endParaRPr lang="en-US" sz="4400" dirty="0"/>
          </a:p>
        </p:txBody>
      </p:sp>
      <p:sp>
        <p:nvSpPr>
          <p:cNvPr id="5" name="TextBox 4"/>
          <p:cNvSpPr txBox="1"/>
          <p:nvPr/>
        </p:nvSpPr>
        <p:spPr>
          <a:xfrm>
            <a:off x="6248400" y="1752600"/>
            <a:ext cx="1944443" cy="769441"/>
          </a:xfrm>
          <a:prstGeom prst="rect">
            <a:avLst/>
          </a:prstGeom>
          <a:noFill/>
        </p:spPr>
        <p:txBody>
          <a:bodyPr wrap="none" rtlCol="0">
            <a:spAutoFit/>
          </a:bodyPr>
          <a:lstStyle/>
          <a:p>
            <a:r>
              <a:rPr lang="en-US" sz="4400" dirty="0" smtClean="0"/>
              <a:t>Camera</a:t>
            </a:r>
            <a:endParaRPr lang="en-US" sz="4400" dirty="0"/>
          </a:p>
        </p:txBody>
      </p:sp>
      <p:sp>
        <p:nvSpPr>
          <p:cNvPr id="6" name="TextBox 5"/>
          <p:cNvSpPr txBox="1"/>
          <p:nvPr/>
        </p:nvSpPr>
        <p:spPr>
          <a:xfrm>
            <a:off x="2667000" y="2819400"/>
            <a:ext cx="3126497" cy="769441"/>
          </a:xfrm>
          <a:prstGeom prst="rect">
            <a:avLst/>
          </a:prstGeom>
          <a:noFill/>
        </p:spPr>
        <p:txBody>
          <a:bodyPr wrap="none" rtlCol="0">
            <a:spAutoFit/>
          </a:bodyPr>
          <a:lstStyle/>
          <a:p>
            <a:r>
              <a:rPr lang="en-US" sz="4400" dirty="0" smtClean="0"/>
              <a:t>Environment</a:t>
            </a:r>
            <a:endParaRPr lang="en-US" sz="4400" dirty="0"/>
          </a:p>
        </p:txBody>
      </p:sp>
      <p:sp>
        <p:nvSpPr>
          <p:cNvPr id="7" name="Rectangle 6"/>
          <p:cNvSpPr/>
          <p:nvPr/>
        </p:nvSpPr>
        <p:spPr>
          <a:xfrm>
            <a:off x="381001" y="4648200"/>
            <a:ext cx="8382000" cy="1446550"/>
          </a:xfrm>
          <a:prstGeom prst="rect">
            <a:avLst/>
          </a:prstGeom>
        </p:spPr>
        <p:txBody>
          <a:bodyPr wrap="square">
            <a:spAutoFit/>
          </a:bodyPr>
          <a:lstStyle/>
          <a:p>
            <a:r>
              <a:rPr lang="en-US" sz="4400" i="1" dirty="0" smtClean="0">
                <a:solidFill>
                  <a:srgbClr val="FF0000"/>
                </a:solidFill>
              </a:rPr>
              <a:t>How else can you reflect players’ choices?</a:t>
            </a:r>
            <a:endParaRPr lang="en-US" sz="4400" i="1" dirty="0">
              <a:solidFill>
                <a:srgbClr val="FF0000"/>
              </a:solidFill>
            </a:endParaRPr>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err="1" smtClean="0"/>
              <a:t>Believeability</a:t>
            </a:r>
            <a:endParaRPr lang="en-US" dirty="0"/>
          </a:p>
        </p:txBody>
      </p:sp>
      <p:sp>
        <p:nvSpPr>
          <p:cNvPr id="3" name="Oval 2"/>
          <p:cNvSpPr/>
          <p:nvPr/>
        </p:nvSpPr>
        <p:spPr>
          <a:xfrm>
            <a:off x="914400" y="1143000"/>
            <a:ext cx="7162800" cy="3581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706" name="Picture 2" descr="http://www.uky.edu/Projects/Chemcomics/assets/images/argh.GIF"/>
          <p:cNvPicPr>
            <a:picLocks noChangeAspect="1" noChangeArrowheads="1"/>
          </p:cNvPicPr>
          <p:nvPr/>
        </p:nvPicPr>
        <p:blipFill>
          <a:blip r:embed="rId3" cstate="print"/>
          <a:srcRect/>
          <a:stretch>
            <a:fillRect/>
          </a:stretch>
        </p:blipFill>
        <p:spPr bwMode="auto">
          <a:xfrm>
            <a:off x="5105400" y="4800600"/>
            <a:ext cx="4038600" cy="2233639"/>
          </a:xfrm>
          <a:prstGeom prst="rect">
            <a:avLst/>
          </a:prstGeom>
          <a:noFill/>
        </p:spPr>
      </p:pic>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6" name="Picture 2" descr="http://cdn1.gamepro.com/box/box_103525.jpg"/>
          <p:cNvPicPr>
            <a:picLocks noChangeAspect="1" noChangeArrowheads="1"/>
          </p:cNvPicPr>
          <p:nvPr/>
        </p:nvPicPr>
        <p:blipFill>
          <a:blip r:embed="rId3" cstate="print"/>
          <a:srcRect/>
          <a:stretch>
            <a:fillRect/>
          </a:stretch>
        </p:blipFill>
        <p:spPr bwMode="auto">
          <a:xfrm>
            <a:off x="1219200" y="152398"/>
            <a:ext cx="6705600" cy="6705602"/>
          </a:xfrm>
          <a:prstGeom prst="rect">
            <a:avLst/>
          </a:prstGeom>
          <a:noFill/>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4146" name="Picture 2" descr="http://www.wired.com/images/article/magazine/geekipedia/uncanny_valley.jpg"/>
          <p:cNvPicPr>
            <a:picLocks noChangeAspect="1" noChangeArrowheads="1"/>
          </p:cNvPicPr>
          <p:nvPr/>
        </p:nvPicPr>
        <p:blipFill>
          <a:blip r:embed="rId3" cstate="print"/>
          <a:srcRect/>
          <a:stretch>
            <a:fillRect/>
          </a:stretch>
        </p:blipFill>
        <p:spPr bwMode="auto">
          <a:xfrm>
            <a:off x="127923" y="762000"/>
            <a:ext cx="9016077" cy="4746625"/>
          </a:xfrm>
          <a:prstGeom prst="rect">
            <a:avLst/>
          </a:prstGeom>
          <a:noFill/>
        </p:spPr>
      </p:pic>
      <p:sp>
        <p:nvSpPr>
          <p:cNvPr id="5" name="Oval 4"/>
          <p:cNvSpPr/>
          <p:nvPr/>
        </p:nvSpPr>
        <p:spPr>
          <a:xfrm>
            <a:off x="5867400" y="4800600"/>
            <a:ext cx="990600" cy="990600"/>
          </a:xfrm>
          <a:prstGeom prst="ellipse">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590800" y="5638800"/>
            <a:ext cx="2733249" cy="707886"/>
          </a:xfrm>
          <a:prstGeom prst="rect">
            <a:avLst/>
          </a:prstGeom>
          <a:noFill/>
        </p:spPr>
        <p:txBody>
          <a:bodyPr wrap="none" rtlCol="0">
            <a:spAutoFit/>
          </a:bodyPr>
          <a:lstStyle/>
          <a:p>
            <a:r>
              <a:rPr lang="en-US" sz="4000" dirty="0" smtClean="0">
                <a:solidFill>
                  <a:srgbClr val="FF0000"/>
                </a:solidFill>
              </a:rPr>
              <a:t>We are here</a:t>
            </a:r>
            <a:endParaRPr lang="en-US" sz="4000" dirty="0">
              <a:solidFill>
                <a:srgbClr val="FF0000"/>
              </a:solidFill>
            </a:endParaRPr>
          </a:p>
        </p:txBody>
      </p:sp>
      <p:cxnSp>
        <p:nvCxnSpPr>
          <p:cNvPr id="8" name="Straight Arrow Connector 7"/>
          <p:cNvCxnSpPr>
            <a:stCxn id="6" idx="3"/>
            <a:endCxn id="5" idx="3"/>
          </p:cNvCxnSpPr>
          <p:nvPr/>
        </p:nvCxnSpPr>
        <p:spPr>
          <a:xfrm flipV="1">
            <a:off x="5324049" y="5646130"/>
            <a:ext cx="688421" cy="346613"/>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n-sb.org/wp-content/uploads/2009/04/5773-mspac-man.jpg"/>
          <p:cNvPicPr>
            <a:picLocks noChangeAspect="1" noChangeArrowheads="1"/>
          </p:cNvPicPr>
          <p:nvPr/>
        </p:nvPicPr>
        <p:blipFill>
          <a:blip r:embed="rId3" cstate="print"/>
          <a:srcRect/>
          <a:stretch>
            <a:fillRect/>
          </a:stretch>
        </p:blipFill>
        <p:spPr bwMode="auto">
          <a:xfrm>
            <a:off x="1295400" y="0"/>
            <a:ext cx="6781800" cy="6781800"/>
          </a:xfrm>
          <a:prstGeom prst="rect">
            <a:avLst/>
          </a:prstGeom>
          <a:noFill/>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Shared my personal vision with team.</a:t>
            </a:r>
            <a:endParaRPr lang="en-US" dirty="0"/>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Picture 2" descr="http://2.bp.blogspot.com/_xrFN-CscMLM/THhh9CoDoyI/AAAAAAAADEA/GwxAM0SEw2w/s1600/dunce.jpg"/>
          <p:cNvPicPr>
            <a:picLocks noChangeAspect="1" noChangeArrowheads="1"/>
          </p:cNvPicPr>
          <p:nvPr/>
        </p:nvPicPr>
        <p:blipFill>
          <a:blip r:embed="rId3" cstate="print"/>
          <a:srcRect/>
          <a:stretch>
            <a:fillRect/>
          </a:stretch>
        </p:blipFill>
        <p:spPr bwMode="auto">
          <a:xfrm>
            <a:off x="5943600" y="3281553"/>
            <a:ext cx="3200400" cy="3576447"/>
          </a:xfrm>
          <a:prstGeom prst="rect">
            <a:avLst/>
          </a:prstGeom>
          <a:noFill/>
        </p:spPr>
      </p:pic>
      <p:sp>
        <p:nvSpPr>
          <p:cNvPr id="2" name="Title 1"/>
          <p:cNvSpPr>
            <a:spLocks noGrp="1"/>
          </p:cNvSpPr>
          <p:nvPr>
            <p:ph type="ctrTitle"/>
          </p:nvPr>
        </p:nvSpPr>
        <p:spPr/>
        <p:txBody>
          <a:bodyPr/>
          <a:lstStyle/>
          <a:p>
            <a:r>
              <a:rPr lang="en-US" dirty="0" smtClean="0"/>
              <a:t>Usability</a:t>
            </a:r>
            <a:endParaRPr lang="en-US" dirty="0"/>
          </a:p>
        </p:txBody>
      </p:sp>
      <p:sp>
        <p:nvSpPr>
          <p:cNvPr id="3" name="Oval 2"/>
          <p:cNvSpPr/>
          <p:nvPr/>
        </p:nvSpPr>
        <p:spPr>
          <a:xfrm>
            <a:off x="914400" y="1676400"/>
            <a:ext cx="7162800" cy="2514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a:stretch>
            <a:fillRect/>
          </a:stretch>
        </p:blipFill>
        <p:spPr bwMode="auto">
          <a:xfrm>
            <a:off x="-228600" y="0"/>
            <a:ext cx="9644061"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cstate="print"/>
          <a:srcRect/>
          <a:stretch>
            <a:fillRect/>
          </a:stretch>
        </p:blipFill>
        <p:spPr bwMode="auto">
          <a:xfrm>
            <a:off x="609600" y="762000"/>
            <a:ext cx="7786687" cy="55602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Usability cart stories</a:t>
            </a:r>
            <a:endParaRPr lang="en-US" dirty="0"/>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Picture 2" descr="http://www.maximumpc.com/files/u69/Captain_Obvious.jpg"/>
          <p:cNvPicPr>
            <a:picLocks noChangeAspect="1" noChangeArrowheads="1"/>
          </p:cNvPicPr>
          <p:nvPr/>
        </p:nvPicPr>
        <p:blipFill>
          <a:blip r:embed="rId3" cstate="print"/>
          <a:srcRect/>
          <a:stretch>
            <a:fillRect/>
          </a:stretch>
        </p:blipFill>
        <p:spPr bwMode="auto">
          <a:xfrm>
            <a:off x="6172200" y="4042219"/>
            <a:ext cx="2971800" cy="2815781"/>
          </a:xfrm>
          <a:prstGeom prst="rect">
            <a:avLst/>
          </a:prstGeom>
          <a:noFill/>
        </p:spPr>
      </p:pic>
      <p:sp>
        <p:nvSpPr>
          <p:cNvPr id="2" name="Title 1"/>
          <p:cNvSpPr>
            <a:spLocks noGrp="1"/>
          </p:cNvSpPr>
          <p:nvPr>
            <p:ph type="ctrTitle"/>
          </p:nvPr>
        </p:nvSpPr>
        <p:spPr/>
        <p:txBody>
          <a:bodyPr/>
          <a:lstStyle/>
          <a:p>
            <a:r>
              <a:rPr lang="en-US" dirty="0" smtClean="0"/>
              <a:t>Feedback</a:t>
            </a:r>
            <a:endParaRPr lang="en-US" dirty="0"/>
          </a:p>
        </p:txBody>
      </p:sp>
      <p:sp>
        <p:nvSpPr>
          <p:cNvPr id="3" name="Oval 2"/>
          <p:cNvSpPr/>
          <p:nvPr/>
        </p:nvSpPr>
        <p:spPr>
          <a:xfrm>
            <a:off x="914400" y="1143000"/>
            <a:ext cx="7162800" cy="3581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image001"/>
          <p:cNvPicPr>
            <a:picLocks noChangeAspect="1" noChangeArrowheads="1"/>
          </p:cNvPicPr>
          <p:nvPr/>
        </p:nvPicPr>
        <p:blipFill>
          <a:blip r:embed="rId3" cstate="print"/>
          <a:srcRect/>
          <a:stretch>
            <a:fillRect/>
          </a:stretch>
        </p:blipFill>
        <p:spPr bwMode="auto">
          <a:xfrm>
            <a:off x="0" y="533400"/>
            <a:ext cx="11365255" cy="6561826"/>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descr="image001"/>
          <p:cNvPicPr>
            <a:picLocks noChangeAspect="1" noChangeArrowheads="1"/>
          </p:cNvPicPr>
          <p:nvPr/>
        </p:nvPicPr>
        <p:blipFill>
          <a:blip r:embed="rId3" cstate="print"/>
          <a:srcRect/>
          <a:stretch>
            <a:fillRect/>
          </a:stretch>
        </p:blipFill>
        <p:spPr bwMode="auto">
          <a:xfrm>
            <a:off x="0" y="533400"/>
            <a:ext cx="11365255" cy="6561826"/>
          </a:xfrm>
          <a:prstGeom prst="rect">
            <a:avLst/>
          </a:prstGeom>
          <a:noFill/>
          <a:ln w="9525">
            <a:noFill/>
            <a:miter lim="800000"/>
            <a:headEnd/>
            <a:tailEnd/>
          </a:ln>
        </p:spPr>
      </p:pic>
      <p:pic>
        <p:nvPicPr>
          <p:cNvPr id="187394" name="Picture 2" descr="http://www.techvibes.com/public/cache/company/250x125/9558_rypple_255255255.jpg"/>
          <p:cNvPicPr>
            <a:picLocks noChangeAspect="1" noChangeArrowheads="1"/>
          </p:cNvPicPr>
          <p:nvPr/>
        </p:nvPicPr>
        <p:blipFill>
          <a:blip r:embed="rId4" cstate="print"/>
          <a:srcRect/>
          <a:stretch>
            <a:fillRect/>
          </a:stretch>
        </p:blipFill>
        <p:spPr bwMode="auto">
          <a:xfrm>
            <a:off x="2895600" y="2209800"/>
            <a:ext cx="3962400" cy="1981200"/>
          </a:xfrm>
          <a:prstGeom prst="rect">
            <a:avLst/>
          </a:prstGeom>
          <a:noFill/>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Pie 5"/>
          <p:cNvSpPr/>
          <p:nvPr/>
        </p:nvSpPr>
        <p:spPr>
          <a:xfrm rot="2228549">
            <a:off x="556579" y="358713"/>
            <a:ext cx="990600" cy="914400"/>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1447800" y="2133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TextBox 34"/>
          <p:cNvSpPr txBox="1"/>
          <p:nvPr/>
        </p:nvSpPr>
        <p:spPr>
          <a:xfrm>
            <a:off x="1905000" y="1905000"/>
            <a:ext cx="3126177" cy="646331"/>
          </a:xfrm>
          <a:prstGeom prst="rect">
            <a:avLst/>
          </a:prstGeom>
          <a:noFill/>
        </p:spPr>
        <p:txBody>
          <a:bodyPr wrap="none" rtlCol="0">
            <a:spAutoFit/>
          </a:bodyPr>
          <a:lstStyle/>
          <a:p>
            <a:r>
              <a:rPr lang="en-US" sz="3600" dirty="0" smtClean="0">
                <a:solidFill>
                  <a:schemeClr val="bg1"/>
                </a:solidFill>
              </a:rPr>
              <a:t>As an individual</a:t>
            </a:r>
            <a:endParaRPr lang="en-US" sz="3600" dirty="0">
              <a:solidFill>
                <a:schemeClr val="bg1"/>
              </a:solidFill>
            </a:endParaRPr>
          </a:p>
        </p:txBody>
      </p:sp>
      <p:sp>
        <p:nvSpPr>
          <p:cNvPr id="36" name="Oval 35"/>
          <p:cNvSpPr/>
          <p:nvPr/>
        </p:nvSpPr>
        <p:spPr>
          <a:xfrm>
            <a:off x="1447800" y="28194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TextBox 36"/>
          <p:cNvSpPr txBox="1"/>
          <p:nvPr/>
        </p:nvSpPr>
        <p:spPr>
          <a:xfrm>
            <a:off x="1905000" y="2590800"/>
            <a:ext cx="3401765" cy="646331"/>
          </a:xfrm>
          <a:prstGeom prst="rect">
            <a:avLst/>
          </a:prstGeom>
          <a:noFill/>
        </p:spPr>
        <p:txBody>
          <a:bodyPr wrap="none" rtlCol="0">
            <a:spAutoFit/>
          </a:bodyPr>
          <a:lstStyle/>
          <a:p>
            <a:r>
              <a:rPr lang="en-US" sz="3600" dirty="0" smtClean="0">
                <a:solidFill>
                  <a:schemeClr val="bg1"/>
                </a:solidFill>
              </a:rPr>
              <a:t>As part of a team</a:t>
            </a:r>
            <a:endParaRPr lang="en-US" sz="3600" dirty="0">
              <a:solidFill>
                <a:schemeClr val="bg1"/>
              </a:solidFill>
            </a:endParaRPr>
          </a:p>
        </p:txBody>
      </p:sp>
      <p:sp>
        <p:nvSpPr>
          <p:cNvPr id="38" name="Oval 37"/>
          <p:cNvSpPr/>
          <p:nvPr/>
        </p:nvSpPr>
        <p:spPr>
          <a:xfrm>
            <a:off x="1447800" y="35052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TextBox 38"/>
          <p:cNvSpPr txBox="1"/>
          <p:nvPr/>
        </p:nvSpPr>
        <p:spPr>
          <a:xfrm>
            <a:off x="1905000" y="3276600"/>
            <a:ext cx="3632726" cy="646331"/>
          </a:xfrm>
          <a:prstGeom prst="rect">
            <a:avLst/>
          </a:prstGeom>
          <a:noFill/>
        </p:spPr>
        <p:txBody>
          <a:bodyPr wrap="none" rtlCol="0">
            <a:spAutoFit/>
          </a:bodyPr>
          <a:lstStyle/>
          <a:p>
            <a:r>
              <a:rPr lang="en-US" sz="3600" dirty="0" smtClean="0">
                <a:solidFill>
                  <a:schemeClr val="bg1"/>
                </a:solidFill>
              </a:rPr>
              <a:t>Building an Engine</a:t>
            </a:r>
            <a:endParaRPr lang="en-US" sz="3600" dirty="0">
              <a:solidFill>
                <a:schemeClr val="bg1"/>
              </a:solidFill>
            </a:endParaRPr>
          </a:p>
        </p:txBody>
      </p:sp>
      <p:sp>
        <p:nvSpPr>
          <p:cNvPr id="40" name="Oval 39"/>
          <p:cNvSpPr/>
          <p:nvPr/>
        </p:nvSpPr>
        <p:spPr>
          <a:xfrm>
            <a:off x="14478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 name="TextBox 40"/>
          <p:cNvSpPr txBox="1"/>
          <p:nvPr/>
        </p:nvSpPr>
        <p:spPr>
          <a:xfrm>
            <a:off x="1905000" y="3886200"/>
            <a:ext cx="5868210" cy="646331"/>
          </a:xfrm>
          <a:prstGeom prst="rect">
            <a:avLst/>
          </a:prstGeom>
          <a:noFill/>
        </p:spPr>
        <p:txBody>
          <a:bodyPr wrap="none" rtlCol="0">
            <a:spAutoFit/>
          </a:bodyPr>
          <a:lstStyle/>
          <a:p>
            <a:r>
              <a:rPr lang="en-US" sz="3600" dirty="0" smtClean="0">
                <a:solidFill>
                  <a:schemeClr val="bg1"/>
                </a:solidFill>
              </a:rPr>
              <a:t>…reflects developers’ passions</a:t>
            </a:r>
            <a:endParaRPr lang="en-US" sz="3600" dirty="0">
              <a:solidFill>
                <a:schemeClr val="bg1"/>
              </a:solidFill>
            </a:endParaRPr>
          </a:p>
        </p:txBody>
      </p:sp>
      <p:sp>
        <p:nvSpPr>
          <p:cNvPr id="42" name="Oval 41"/>
          <p:cNvSpPr/>
          <p:nvPr/>
        </p:nvSpPr>
        <p:spPr>
          <a:xfrm>
            <a:off x="1447800" y="4800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 name="TextBox 42"/>
          <p:cNvSpPr txBox="1"/>
          <p:nvPr/>
        </p:nvSpPr>
        <p:spPr>
          <a:xfrm>
            <a:off x="1905000" y="4572000"/>
            <a:ext cx="4932569" cy="646331"/>
          </a:xfrm>
          <a:prstGeom prst="rect">
            <a:avLst/>
          </a:prstGeom>
          <a:noFill/>
        </p:spPr>
        <p:txBody>
          <a:bodyPr wrap="none" rtlCol="0">
            <a:spAutoFit/>
          </a:bodyPr>
          <a:lstStyle/>
          <a:p>
            <a:r>
              <a:rPr lang="en-US" sz="3600" dirty="0" smtClean="0">
                <a:solidFill>
                  <a:schemeClr val="bg1"/>
                </a:solidFill>
              </a:rPr>
              <a:t>…reflects players’ choices</a:t>
            </a:r>
            <a:endParaRPr lang="en-US" sz="3600" dirty="0">
              <a:solidFill>
                <a:schemeClr val="bg1"/>
              </a:solidFill>
            </a:endParaRPr>
          </a:p>
        </p:txBody>
      </p:sp>
      <p:sp>
        <p:nvSpPr>
          <p:cNvPr id="46" name="Title 1"/>
          <p:cNvSpPr>
            <a:spLocks noGrp="1"/>
          </p:cNvSpPr>
          <p:nvPr>
            <p:ph type="ctrTitle"/>
          </p:nvPr>
        </p:nvSpPr>
        <p:spPr>
          <a:xfrm>
            <a:off x="1676400" y="152400"/>
            <a:ext cx="6858000" cy="1470025"/>
          </a:xfrm>
        </p:spPr>
        <p:txBody>
          <a:bodyPr/>
          <a:lstStyle/>
          <a:p>
            <a:pPr algn="l"/>
            <a:r>
              <a:rPr lang="en-US" dirty="0" smtClean="0">
                <a:solidFill>
                  <a:schemeClr val="bg1"/>
                </a:solidFill>
              </a:rPr>
              <a:t>How do I make a difference?</a:t>
            </a:r>
            <a:endParaRPr lang="en-US" dirty="0">
              <a:solidFill>
                <a:schemeClr val="bg1"/>
              </a:solidFill>
            </a:endParaRPr>
          </a:p>
        </p:txBody>
      </p:sp>
      <p:sp>
        <p:nvSpPr>
          <p:cNvPr id="16" name="Oval 15"/>
          <p:cNvSpPr/>
          <p:nvPr/>
        </p:nvSpPr>
        <p:spPr>
          <a:xfrm>
            <a:off x="1447800" y="54864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p:cNvSpPr txBox="1"/>
          <p:nvPr/>
        </p:nvSpPr>
        <p:spPr>
          <a:xfrm>
            <a:off x="1905000" y="5257800"/>
            <a:ext cx="6109749" cy="646331"/>
          </a:xfrm>
          <a:prstGeom prst="rect">
            <a:avLst/>
          </a:prstGeom>
          <a:noFill/>
        </p:spPr>
        <p:txBody>
          <a:bodyPr wrap="none" rtlCol="0">
            <a:spAutoFit/>
          </a:bodyPr>
          <a:lstStyle/>
          <a:p>
            <a:r>
              <a:rPr lang="en-US" sz="3600" dirty="0" smtClean="0">
                <a:solidFill>
                  <a:schemeClr val="bg1"/>
                </a:solidFill>
              </a:rPr>
              <a:t>…through believability, usability</a:t>
            </a:r>
          </a:p>
        </p:txBody>
      </p:sp>
      <p:sp>
        <p:nvSpPr>
          <p:cNvPr id="18" name="Oval 17"/>
          <p:cNvSpPr/>
          <p:nvPr/>
        </p:nvSpPr>
        <p:spPr>
          <a:xfrm>
            <a:off x="1447800" y="60960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TextBox 18"/>
          <p:cNvSpPr txBox="1"/>
          <p:nvPr/>
        </p:nvSpPr>
        <p:spPr>
          <a:xfrm>
            <a:off x="1905000" y="5867400"/>
            <a:ext cx="3012107" cy="646331"/>
          </a:xfrm>
          <a:prstGeom prst="rect">
            <a:avLst/>
          </a:prstGeom>
          <a:noFill/>
        </p:spPr>
        <p:txBody>
          <a:bodyPr wrap="none" rtlCol="0">
            <a:spAutoFit/>
          </a:bodyPr>
          <a:lstStyle/>
          <a:p>
            <a:r>
              <a:rPr lang="en-US" sz="3600" dirty="0" smtClean="0">
                <a:solidFill>
                  <a:schemeClr val="bg1"/>
                </a:solidFill>
              </a:rPr>
              <a:t>…and feedback</a:t>
            </a:r>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Pie 5"/>
          <p:cNvSpPr/>
          <p:nvPr/>
        </p:nvSpPr>
        <p:spPr>
          <a:xfrm rot="2228549">
            <a:off x="556579" y="358713"/>
            <a:ext cx="990600" cy="914400"/>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itle 1"/>
          <p:cNvSpPr>
            <a:spLocks noGrp="1"/>
          </p:cNvSpPr>
          <p:nvPr>
            <p:ph type="ctrTitle"/>
          </p:nvPr>
        </p:nvSpPr>
        <p:spPr>
          <a:xfrm>
            <a:off x="1676400" y="152400"/>
            <a:ext cx="5715000" cy="1470025"/>
          </a:xfrm>
        </p:spPr>
        <p:txBody>
          <a:bodyPr/>
          <a:lstStyle/>
          <a:p>
            <a:pPr algn="l"/>
            <a:r>
              <a:rPr lang="en-US" dirty="0" smtClean="0">
                <a:solidFill>
                  <a:schemeClr val="bg1"/>
                </a:solidFill>
              </a:rPr>
              <a:t>What gets in the way?</a:t>
            </a:r>
            <a:endParaRPr lang="en-US" dirty="0">
              <a:solidFill>
                <a:schemeClr val="bg1"/>
              </a:solidFill>
            </a:endParaRPr>
          </a:p>
        </p:txBody>
      </p:sp>
      <p:pic>
        <p:nvPicPr>
          <p:cNvPr id="81922" name="Picture 2"/>
          <p:cNvPicPr>
            <a:picLocks noChangeAspect="1" noChangeArrowheads="1"/>
          </p:cNvPicPr>
          <p:nvPr/>
        </p:nvPicPr>
        <p:blipFill>
          <a:blip r:embed="rId2" cstate="print"/>
          <a:srcRect/>
          <a:stretch>
            <a:fillRect/>
          </a:stretch>
        </p:blipFill>
        <p:spPr bwMode="auto">
          <a:xfrm>
            <a:off x="533399" y="1828800"/>
            <a:ext cx="1279087" cy="4038600"/>
          </a:xfrm>
          <a:prstGeom prst="rect">
            <a:avLst/>
          </a:prstGeom>
          <a:noFill/>
          <a:ln w="9525">
            <a:noFill/>
            <a:miter lim="800000"/>
            <a:headEnd/>
            <a:tailEnd/>
          </a:ln>
        </p:spPr>
      </p:pic>
      <p:sp>
        <p:nvSpPr>
          <p:cNvPr id="17" name="TextBox 16"/>
          <p:cNvSpPr txBox="1"/>
          <p:nvPr/>
        </p:nvSpPr>
        <p:spPr>
          <a:xfrm>
            <a:off x="1981200" y="1981200"/>
            <a:ext cx="6244595" cy="646331"/>
          </a:xfrm>
          <a:prstGeom prst="rect">
            <a:avLst/>
          </a:prstGeom>
          <a:noFill/>
        </p:spPr>
        <p:txBody>
          <a:bodyPr wrap="none" rtlCol="0">
            <a:spAutoFit/>
          </a:bodyPr>
          <a:lstStyle/>
          <a:p>
            <a:r>
              <a:rPr lang="en-US" sz="3600" dirty="0" smtClean="0">
                <a:solidFill>
                  <a:schemeClr val="bg1"/>
                </a:solidFill>
              </a:rPr>
              <a:t>Not making the most of our jobs</a:t>
            </a:r>
            <a:endParaRPr lang="en-US" sz="3600" dirty="0">
              <a:solidFill>
                <a:schemeClr val="bg1"/>
              </a:solidFill>
            </a:endParaRPr>
          </a:p>
        </p:txBody>
      </p:sp>
      <p:sp>
        <p:nvSpPr>
          <p:cNvPr id="18" name="TextBox 17"/>
          <p:cNvSpPr txBox="1"/>
          <p:nvPr/>
        </p:nvSpPr>
        <p:spPr>
          <a:xfrm>
            <a:off x="1981200" y="3048000"/>
            <a:ext cx="6549229" cy="646331"/>
          </a:xfrm>
          <a:prstGeom prst="rect">
            <a:avLst/>
          </a:prstGeom>
          <a:noFill/>
        </p:spPr>
        <p:txBody>
          <a:bodyPr wrap="none" rtlCol="0">
            <a:spAutoFit/>
          </a:bodyPr>
          <a:lstStyle/>
          <a:p>
            <a:r>
              <a:rPr lang="en-US" sz="3600" dirty="0" smtClean="0">
                <a:solidFill>
                  <a:schemeClr val="bg1"/>
                </a:solidFill>
              </a:rPr>
              <a:t>Programmer and negativity biases</a:t>
            </a:r>
            <a:endParaRPr lang="en-US" sz="3600" dirty="0">
              <a:solidFill>
                <a:schemeClr val="bg1"/>
              </a:solidFill>
            </a:endParaRPr>
          </a:p>
        </p:txBody>
      </p:sp>
      <p:sp>
        <p:nvSpPr>
          <p:cNvPr id="19" name="TextBox 18"/>
          <p:cNvSpPr txBox="1"/>
          <p:nvPr/>
        </p:nvSpPr>
        <p:spPr>
          <a:xfrm>
            <a:off x="1981200" y="4114800"/>
            <a:ext cx="4804457" cy="646331"/>
          </a:xfrm>
          <a:prstGeom prst="rect">
            <a:avLst/>
          </a:prstGeom>
          <a:noFill/>
        </p:spPr>
        <p:txBody>
          <a:bodyPr wrap="none" rtlCol="0">
            <a:spAutoFit/>
          </a:bodyPr>
          <a:lstStyle/>
          <a:p>
            <a:r>
              <a:rPr lang="en-US" sz="3600" dirty="0" smtClean="0">
                <a:solidFill>
                  <a:schemeClr val="bg1"/>
                </a:solidFill>
              </a:rPr>
              <a:t>Not focusing on usability</a:t>
            </a:r>
            <a:endParaRPr lang="en-US" sz="3600" dirty="0">
              <a:solidFill>
                <a:schemeClr val="bg1"/>
              </a:solidFill>
            </a:endParaRPr>
          </a:p>
        </p:txBody>
      </p:sp>
      <p:sp>
        <p:nvSpPr>
          <p:cNvPr id="20" name="TextBox 19"/>
          <p:cNvSpPr txBox="1"/>
          <p:nvPr/>
        </p:nvSpPr>
        <p:spPr>
          <a:xfrm>
            <a:off x="1981200" y="5105400"/>
            <a:ext cx="5745804" cy="646331"/>
          </a:xfrm>
          <a:prstGeom prst="rect">
            <a:avLst/>
          </a:prstGeom>
          <a:noFill/>
        </p:spPr>
        <p:txBody>
          <a:bodyPr wrap="none" rtlCol="0">
            <a:spAutoFit/>
          </a:bodyPr>
          <a:lstStyle/>
          <a:p>
            <a:r>
              <a:rPr lang="en-US" sz="3600" dirty="0" smtClean="0">
                <a:solidFill>
                  <a:schemeClr val="bg1"/>
                </a:solidFill>
              </a:rPr>
              <a:t>Neglecting the feedback cycle</a:t>
            </a:r>
            <a:endParaRPr lang="en-US" sz="3600" dirty="0">
              <a:solidFill>
                <a:schemeClr val="bg1"/>
              </a:solidFill>
            </a:endParaRPr>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Pie 5"/>
          <p:cNvSpPr/>
          <p:nvPr/>
        </p:nvSpPr>
        <p:spPr>
          <a:xfrm rot="7952013">
            <a:off x="5358036" y="1664655"/>
            <a:ext cx="990600" cy="914400"/>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val 17"/>
          <p:cNvSpPr/>
          <p:nvPr/>
        </p:nvSpPr>
        <p:spPr>
          <a:xfrm>
            <a:off x="5791200" y="2590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Oval 18"/>
          <p:cNvSpPr/>
          <p:nvPr/>
        </p:nvSpPr>
        <p:spPr>
          <a:xfrm>
            <a:off x="5791200" y="2895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p:cNvSpPr/>
          <p:nvPr/>
        </p:nvSpPr>
        <p:spPr>
          <a:xfrm>
            <a:off x="5791200" y="32004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p:cNvSpPr/>
          <p:nvPr/>
        </p:nvSpPr>
        <p:spPr>
          <a:xfrm>
            <a:off x="5791200" y="35052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Oval 21"/>
          <p:cNvSpPr/>
          <p:nvPr/>
        </p:nvSpPr>
        <p:spPr>
          <a:xfrm>
            <a:off x="5638800" y="38862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3" name="Oval 22"/>
          <p:cNvSpPr/>
          <p:nvPr/>
        </p:nvSpPr>
        <p:spPr>
          <a:xfrm>
            <a:off x="42672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Oval 23"/>
          <p:cNvSpPr/>
          <p:nvPr/>
        </p:nvSpPr>
        <p:spPr>
          <a:xfrm>
            <a:off x="45720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Oval 24"/>
          <p:cNvSpPr/>
          <p:nvPr/>
        </p:nvSpPr>
        <p:spPr>
          <a:xfrm>
            <a:off x="48768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Oval 25"/>
          <p:cNvSpPr/>
          <p:nvPr/>
        </p:nvSpPr>
        <p:spPr>
          <a:xfrm>
            <a:off x="51816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Oval 26"/>
          <p:cNvSpPr/>
          <p:nvPr/>
        </p:nvSpPr>
        <p:spPr>
          <a:xfrm>
            <a:off x="3505200" y="39624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8" name="Oval 27"/>
          <p:cNvSpPr/>
          <p:nvPr/>
        </p:nvSpPr>
        <p:spPr>
          <a:xfrm>
            <a:off x="3733800" y="46482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Oval 28"/>
          <p:cNvSpPr/>
          <p:nvPr/>
        </p:nvSpPr>
        <p:spPr>
          <a:xfrm>
            <a:off x="3733800" y="49530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Oval 29"/>
          <p:cNvSpPr/>
          <p:nvPr/>
        </p:nvSpPr>
        <p:spPr>
          <a:xfrm>
            <a:off x="3733800" y="5257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p:cNvSpPr/>
          <p:nvPr/>
        </p:nvSpPr>
        <p:spPr>
          <a:xfrm>
            <a:off x="3733800" y="5562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1"/>
          <p:cNvSpPr/>
          <p:nvPr/>
        </p:nvSpPr>
        <p:spPr>
          <a:xfrm>
            <a:off x="3581400" y="59436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33" name="Title 1"/>
          <p:cNvSpPr>
            <a:spLocks noGrp="1"/>
          </p:cNvSpPr>
          <p:nvPr>
            <p:ph type="ctrTitle"/>
          </p:nvPr>
        </p:nvSpPr>
        <p:spPr>
          <a:xfrm>
            <a:off x="6477000" y="3962400"/>
            <a:ext cx="1752600" cy="402308"/>
          </a:xfrm>
        </p:spPr>
        <p:txBody>
          <a:bodyPr>
            <a:normAutofit fontScale="90000"/>
          </a:bodyPr>
          <a:lstStyle/>
          <a:p>
            <a:r>
              <a:rPr lang="en-US" dirty="0" smtClean="0">
                <a:solidFill>
                  <a:schemeClr val="bg1"/>
                </a:solidFill>
              </a:rPr>
              <a:t>What?</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228600" y="762000"/>
            <a:ext cx="9544050" cy="5742885"/>
          </a:xfrm>
          <a:prstGeom prst="rect">
            <a:avLst/>
          </a:prstGeom>
          <a:noFill/>
          <a:ln w="9525">
            <a:noFill/>
            <a:miter lim="800000"/>
            <a:headEnd/>
            <a:tailEnd/>
          </a:ln>
        </p:spPr>
      </p:pic>
      <p:sp>
        <p:nvSpPr>
          <p:cNvPr id="5" name="TextBox 4"/>
          <p:cNvSpPr txBox="1"/>
          <p:nvPr/>
        </p:nvSpPr>
        <p:spPr>
          <a:xfrm>
            <a:off x="8136032" y="381000"/>
            <a:ext cx="1007968" cy="369332"/>
          </a:xfrm>
          <a:prstGeom prst="rect">
            <a:avLst/>
          </a:prstGeom>
          <a:noFill/>
        </p:spPr>
        <p:txBody>
          <a:bodyPr wrap="none" rtlCol="0">
            <a:spAutoFit/>
          </a:bodyPr>
          <a:lstStyle/>
          <a:p>
            <a:r>
              <a:rPr lang="en-US" dirty="0" smtClean="0"/>
              <a:t>The Path</a:t>
            </a:r>
            <a:endParaRPr 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Performance</a:t>
            </a:r>
            <a:endParaRPr lang="en-US" dirty="0"/>
          </a:p>
        </p:txBody>
      </p:sp>
      <p:sp>
        <p:nvSpPr>
          <p:cNvPr id="3" name="Oval 2"/>
          <p:cNvSpPr/>
          <p:nvPr/>
        </p:nvSpPr>
        <p:spPr>
          <a:xfrm>
            <a:off x="914400" y="1143000"/>
            <a:ext cx="7162800" cy="3581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“Never underestimate the power of speed.”</a:t>
            </a:r>
            <a:endParaRPr lang="en-US" dirty="0"/>
          </a:p>
        </p:txBody>
      </p:sp>
      <p:sp>
        <p:nvSpPr>
          <p:cNvPr id="3" name="TextBox 2"/>
          <p:cNvSpPr txBox="1"/>
          <p:nvPr/>
        </p:nvSpPr>
        <p:spPr>
          <a:xfrm>
            <a:off x="4495800" y="3733800"/>
            <a:ext cx="2995948" cy="369332"/>
          </a:xfrm>
          <a:prstGeom prst="rect">
            <a:avLst/>
          </a:prstGeom>
          <a:noFill/>
        </p:spPr>
        <p:txBody>
          <a:bodyPr wrap="none" rtlCol="0">
            <a:spAutoFit/>
          </a:bodyPr>
          <a:lstStyle/>
          <a:p>
            <a:r>
              <a:rPr lang="en-US" dirty="0" smtClean="0"/>
              <a:t>-- Eric Schmidt, CEO of Google</a:t>
            </a:r>
            <a:endParaRPr lang="en-US"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228600" y="228600"/>
            <a:ext cx="8780579" cy="4557009"/>
          </a:xfrm>
          <a:prstGeom prst="rect">
            <a:avLst/>
          </a:prstGeom>
          <a:noFill/>
          <a:ln w="9525">
            <a:noFill/>
            <a:miter lim="800000"/>
            <a:headEnd/>
            <a:tailEnd/>
          </a:ln>
        </p:spPr>
      </p:pic>
      <p:pic>
        <p:nvPicPr>
          <p:cNvPr id="5123" name="Picture 3"/>
          <p:cNvPicPr>
            <a:picLocks noChangeAspect="1" noChangeArrowheads="1"/>
          </p:cNvPicPr>
          <p:nvPr/>
        </p:nvPicPr>
        <p:blipFill>
          <a:blip r:embed="rId4" cstate="print"/>
          <a:srcRect/>
          <a:stretch>
            <a:fillRect/>
          </a:stretch>
        </p:blipFill>
        <p:spPr bwMode="auto">
          <a:xfrm>
            <a:off x="228600" y="5181600"/>
            <a:ext cx="8773102" cy="125943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Hardware</a:t>
            </a:r>
            <a:endParaRPr lang="en-US" dirty="0"/>
          </a:p>
        </p:txBody>
      </p:sp>
      <p:sp>
        <p:nvSpPr>
          <p:cNvPr id="3" name="Oval 2"/>
          <p:cNvSpPr/>
          <p:nvPr/>
        </p:nvSpPr>
        <p:spPr>
          <a:xfrm>
            <a:off x="914400" y="1143000"/>
            <a:ext cx="7162800" cy="3581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0"/>
            <a:ext cx="9696450" cy="82486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Data</a:t>
            </a:r>
            <a:endParaRPr lang="en-US" dirty="0"/>
          </a:p>
        </p:txBody>
      </p:sp>
      <p:sp>
        <p:nvSpPr>
          <p:cNvPr id="3" name="Oval 2"/>
          <p:cNvSpPr/>
          <p:nvPr/>
        </p:nvSpPr>
        <p:spPr>
          <a:xfrm>
            <a:off x="2286000" y="1752600"/>
            <a:ext cx="4648200" cy="2133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274" name="Picture 2" descr="http://www.burningflipside.com/flame/Flame10-web-images/Argh!_opt.jpeg"/>
          <p:cNvPicPr>
            <a:picLocks noChangeAspect="1" noChangeArrowheads="1"/>
          </p:cNvPicPr>
          <p:nvPr/>
        </p:nvPicPr>
        <p:blipFill>
          <a:blip r:embed="rId3" cstate="print"/>
          <a:srcRect/>
          <a:stretch>
            <a:fillRect/>
          </a:stretch>
        </p:blipFill>
        <p:spPr bwMode="auto">
          <a:xfrm>
            <a:off x="5381625" y="4029075"/>
            <a:ext cx="3762375" cy="2828925"/>
          </a:xfrm>
          <a:prstGeom prst="rect">
            <a:avLst/>
          </a:prstGeom>
          <a:noFill/>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7458" name="Picture 2"/>
          <p:cNvPicPr>
            <a:picLocks noChangeAspect="1" noChangeArrowheads="1"/>
          </p:cNvPicPr>
          <p:nvPr/>
        </p:nvPicPr>
        <p:blipFill>
          <a:blip r:embed="rId3" cstate="print"/>
          <a:srcRect/>
          <a:stretch>
            <a:fillRect/>
          </a:stretch>
        </p:blipFill>
        <p:spPr bwMode="auto">
          <a:xfrm>
            <a:off x="-914400" y="0"/>
            <a:ext cx="10446189"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Magic</a:t>
            </a:r>
            <a:endParaRPr lang="en-US" dirty="0"/>
          </a:p>
        </p:txBody>
      </p:sp>
      <p:sp>
        <p:nvSpPr>
          <p:cNvPr id="3" name="Oval 2"/>
          <p:cNvSpPr/>
          <p:nvPr/>
        </p:nvSpPr>
        <p:spPr>
          <a:xfrm>
            <a:off x="914400" y="1143000"/>
            <a:ext cx="7162800" cy="3581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Value in magic</a:t>
            </a:r>
            <a:endParaRPr lang="en-US" dirty="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magic of </a:t>
            </a:r>
            <a:br>
              <a:rPr lang="en-US" dirty="0" smtClean="0"/>
            </a:br>
            <a:r>
              <a:rPr lang="en-US" dirty="0" smtClean="0"/>
              <a:t>the unexpected</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Pie 5"/>
          <p:cNvSpPr/>
          <p:nvPr/>
        </p:nvSpPr>
        <p:spPr>
          <a:xfrm rot="2228549">
            <a:off x="785179" y="1501713"/>
            <a:ext cx="990600" cy="914400"/>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2004379" y="1806513"/>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Oval 8"/>
          <p:cNvSpPr/>
          <p:nvPr/>
        </p:nvSpPr>
        <p:spPr>
          <a:xfrm>
            <a:off x="2309179" y="1806513"/>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0" name="Oval 9"/>
          <p:cNvSpPr/>
          <p:nvPr/>
        </p:nvSpPr>
        <p:spPr>
          <a:xfrm>
            <a:off x="2613979" y="1806513"/>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Oval 10"/>
          <p:cNvSpPr/>
          <p:nvPr/>
        </p:nvSpPr>
        <p:spPr>
          <a:xfrm>
            <a:off x="2918779" y="1806513"/>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2" name="Oval 11"/>
          <p:cNvSpPr/>
          <p:nvPr/>
        </p:nvSpPr>
        <p:spPr>
          <a:xfrm>
            <a:off x="3276600" y="16002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13" name="Oval 12"/>
          <p:cNvSpPr/>
          <p:nvPr/>
        </p:nvSpPr>
        <p:spPr>
          <a:xfrm>
            <a:off x="4290379" y="1806513"/>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p:cNvSpPr/>
          <p:nvPr/>
        </p:nvSpPr>
        <p:spPr>
          <a:xfrm>
            <a:off x="4595179" y="1806513"/>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Oval 14"/>
          <p:cNvSpPr/>
          <p:nvPr/>
        </p:nvSpPr>
        <p:spPr>
          <a:xfrm>
            <a:off x="4899979" y="1806513"/>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Oval 15"/>
          <p:cNvSpPr/>
          <p:nvPr/>
        </p:nvSpPr>
        <p:spPr>
          <a:xfrm>
            <a:off x="5204779" y="1806513"/>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Oval 16"/>
          <p:cNvSpPr/>
          <p:nvPr/>
        </p:nvSpPr>
        <p:spPr>
          <a:xfrm>
            <a:off x="5562600" y="16002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18" name="Oval 17"/>
          <p:cNvSpPr/>
          <p:nvPr/>
        </p:nvSpPr>
        <p:spPr>
          <a:xfrm>
            <a:off x="5791200" y="2590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Oval 18"/>
          <p:cNvSpPr/>
          <p:nvPr/>
        </p:nvSpPr>
        <p:spPr>
          <a:xfrm>
            <a:off x="5791200" y="2895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p:cNvSpPr/>
          <p:nvPr/>
        </p:nvSpPr>
        <p:spPr>
          <a:xfrm>
            <a:off x="5791200" y="32004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p:cNvSpPr/>
          <p:nvPr/>
        </p:nvSpPr>
        <p:spPr>
          <a:xfrm>
            <a:off x="5791200" y="35052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Oval 21"/>
          <p:cNvSpPr/>
          <p:nvPr/>
        </p:nvSpPr>
        <p:spPr>
          <a:xfrm>
            <a:off x="5638800" y="38862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3" name="Oval 22"/>
          <p:cNvSpPr/>
          <p:nvPr/>
        </p:nvSpPr>
        <p:spPr>
          <a:xfrm>
            <a:off x="42672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Oval 23"/>
          <p:cNvSpPr/>
          <p:nvPr/>
        </p:nvSpPr>
        <p:spPr>
          <a:xfrm>
            <a:off x="45720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Oval 24"/>
          <p:cNvSpPr/>
          <p:nvPr/>
        </p:nvSpPr>
        <p:spPr>
          <a:xfrm>
            <a:off x="48768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Oval 25"/>
          <p:cNvSpPr/>
          <p:nvPr/>
        </p:nvSpPr>
        <p:spPr>
          <a:xfrm>
            <a:off x="51816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Oval 26"/>
          <p:cNvSpPr/>
          <p:nvPr/>
        </p:nvSpPr>
        <p:spPr>
          <a:xfrm>
            <a:off x="3505200" y="39624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8" name="Oval 27"/>
          <p:cNvSpPr/>
          <p:nvPr/>
        </p:nvSpPr>
        <p:spPr>
          <a:xfrm>
            <a:off x="3733800" y="46482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Oval 28"/>
          <p:cNvSpPr/>
          <p:nvPr/>
        </p:nvSpPr>
        <p:spPr>
          <a:xfrm>
            <a:off x="3733800" y="49530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Oval 29"/>
          <p:cNvSpPr/>
          <p:nvPr/>
        </p:nvSpPr>
        <p:spPr>
          <a:xfrm>
            <a:off x="3733800" y="5257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p:cNvSpPr/>
          <p:nvPr/>
        </p:nvSpPr>
        <p:spPr>
          <a:xfrm>
            <a:off x="3733800" y="5562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1"/>
          <p:cNvSpPr/>
          <p:nvPr/>
        </p:nvSpPr>
        <p:spPr>
          <a:xfrm>
            <a:off x="3581400" y="59436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33" name="Title 1"/>
          <p:cNvSpPr>
            <a:spLocks noGrp="1"/>
          </p:cNvSpPr>
          <p:nvPr>
            <p:ph type="ctrTitle"/>
          </p:nvPr>
        </p:nvSpPr>
        <p:spPr>
          <a:xfrm>
            <a:off x="2743200" y="990600"/>
            <a:ext cx="1752600" cy="402308"/>
          </a:xfrm>
        </p:spPr>
        <p:txBody>
          <a:bodyPr>
            <a:normAutofit fontScale="90000"/>
          </a:bodyPr>
          <a:lstStyle/>
          <a:p>
            <a:r>
              <a:rPr lang="en-US" dirty="0" smtClean="0">
                <a:solidFill>
                  <a:schemeClr val="bg1"/>
                </a:solidFill>
              </a:rPr>
              <a:t>Why?</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8482" name="Picture 1" descr="image001"/>
          <p:cNvPicPr>
            <a:picLocks noChangeAspect="1" noChangeArrowheads="1"/>
          </p:cNvPicPr>
          <p:nvPr/>
        </p:nvPicPr>
        <p:blipFill>
          <a:blip r:embed="rId3" cstate="print"/>
          <a:srcRect/>
          <a:stretch>
            <a:fillRect/>
          </a:stretch>
        </p:blipFill>
        <p:spPr bwMode="auto">
          <a:xfrm>
            <a:off x="0" y="457200"/>
            <a:ext cx="9144000" cy="569128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magic of</a:t>
            </a:r>
            <a:br>
              <a:rPr lang="en-US" dirty="0" smtClean="0"/>
            </a:br>
            <a:r>
              <a:rPr lang="en-US" dirty="0" smtClean="0"/>
              <a:t>play</a:t>
            </a:r>
            <a:endParaRPr lang="en-US" dirty="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elqudsi.com/wp-content/uploads/2008/08/flash.jpg"/>
          <p:cNvPicPr>
            <a:picLocks noChangeAspect="1" noChangeArrowheads="1"/>
          </p:cNvPicPr>
          <p:nvPr/>
        </p:nvPicPr>
        <p:blipFill>
          <a:blip r:embed="rId3" cstate="print"/>
          <a:srcRect/>
          <a:stretch>
            <a:fillRect/>
          </a:stretch>
        </p:blipFill>
        <p:spPr bwMode="auto">
          <a:xfrm>
            <a:off x="457200" y="228600"/>
            <a:ext cx="2857500" cy="2857500"/>
          </a:xfrm>
          <a:prstGeom prst="rect">
            <a:avLst/>
          </a:prstGeom>
          <a:noFill/>
        </p:spPr>
      </p:pic>
      <p:pic>
        <p:nvPicPr>
          <p:cNvPr id="1028" name="Picture 4" descr="http://hacknmod.com/wp-content/old/pics/90737-1.jpg"/>
          <p:cNvPicPr>
            <a:picLocks noChangeAspect="1" noChangeArrowheads="1"/>
          </p:cNvPicPr>
          <p:nvPr/>
        </p:nvPicPr>
        <p:blipFill>
          <a:blip r:embed="rId4" cstate="print"/>
          <a:srcRect/>
          <a:stretch>
            <a:fillRect/>
          </a:stretch>
        </p:blipFill>
        <p:spPr bwMode="auto">
          <a:xfrm>
            <a:off x="4114800" y="381000"/>
            <a:ext cx="4762500" cy="3571875"/>
          </a:xfrm>
          <a:prstGeom prst="rect">
            <a:avLst/>
          </a:prstGeom>
          <a:noFill/>
        </p:spPr>
      </p:pic>
      <p:pic>
        <p:nvPicPr>
          <p:cNvPr id="1030" name="Picture 6" descr="http://www.enhance.ie/images/process_flow_web_apps.jpg"/>
          <p:cNvPicPr>
            <a:picLocks noChangeAspect="1" noChangeArrowheads="1"/>
          </p:cNvPicPr>
          <p:nvPr/>
        </p:nvPicPr>
        <p:blipFill>
          <a:blip r:embed="rId5" cstate="print"/>
          <a:srcRect/>
          <a:stretch>
            <a:fillRect/>
          </a:stretch>
        </p:blipFill>
        <p:spPr bwMode="auto">
          <a:xfrm>
            <a:off x="1447800" y="3657600"/>
            <a:ext cx="2209800" cy="2181226"/>
          </a:xfrm>
          <a:prstGeom prst="rect">
            <a:avLst/>
          </a:prstGeom>
          <a:noFill/>
        </p:spPr>
      </p:pic>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descr="http://www.thedigeratilife.com/images/online-social-networking-2.jpg"/>
          <p:cNvPicPr>
            <a:picLocks noChangeAspect="1" noChangeArrowheads="1"/>
          </p:cNvPicPr>
          <p:nvPr/>
        </p:nvPicPr>
        <p:blipFill>
          <a:blip r:embed="rId3" cstate="print"/>
          <a:srcRect/>
          <a:stretch>
            <a:fillRect/>
          </a:stretch>
        </p:blipFill>
        <p:spPr bwMode="auto">
          <a:xfrm>
            <a:off x="1066800" y="1143000"/>
            <a:ext cx="7307508" cy="4876800"/>
          </a:xfrm>
          <a:prstGeom prst="rect">
            <a:avLst/>
          </a:prstGeom>
          <a:noFill/>
        </p:spPr>
      </p:pic>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2" descr="http://t2.gstatic.com/images?q=tbn:nEIa7M6Hk9_a9M:http://i538.photobucket.com/albums/ff345/NDGeo/video-games-ruined-my-life.jpg&amp;t=1"/>
          <p:cNvPicPr>
            <a:picLocks noChangeAspect="1" noChangeArrowheads="1"/>
          </p:cNvPicPr>
          <p:nvPr/>
        </p:nvPicPr>
        <p:blipFill>
          <a:blip r:embed="rId3" cstate="print"/>
          <a:srcRect/>
          <a:stretch>
            <a:fillRect/>
          </a:stretch>
        </p:blipFill>
        <p:spPr bwMode="auto">
          <a:xfrm>
            <a:off x="1066800" y="609600"/>
            <a:ext cx="6926225" cy="4814888"/>
          </a:xfrm>
          <a:prstGeom prst="rect">
            <a:avLst/>
          </a:prstGeom>
          <a:noFill/>
        </p:spPr>
      </p:pic>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magic of </a:t>
            </a:r>
            <a:br>
              <a:rPr lang="en-US" dirty="0" smtClean="0"/>
            </a:br>
            <a:r>
              <a:rPr lang="en-US" dirty="0" smtClean="0"/>
              <a:t>failure</a:t>
            </a:r>
            <a:endParaRPr lang="en-US" dirty="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file.ppxbbs.com/news/david_lu_st/slps01400i.jpg"/>
          <p:cNvPicPr>
            <a:picLocks noChangeAspect="1" noChangeArrowheads="1"/>
          </p:cNvPicPr>
          <p:nvPr/>
        </p:nvPicPr>
        <p:blipFill>
          <a:blip r:embed="rId3" cstate="print"/>
          <a:srcRect/>
          <a:stretch>
            <a:fillRect/>
          </a:stretch>
        </p:blipFill>
        <p:spPr bwMode="auto">
          <a:xfrm>
            <a:off x="0" y="0"/>
            <a:ext cx="9144000" cy="6884894"/>
          </a:xfrm>
          <a:prstGeom prst="rect">
            <a:avLst/>
          </a:prstGeom>
          <a:noFill/>
        </p:spPr>
      </p:pic>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p:cNvPicPr>
            <a:picLocks noChangeAspect="1" noChangeArrowheads="1"/>
          </p:cNvPicPr>
          <p:nvPr/>
        </p:nvPicPr>
        <p:blipFill>
          <a:blip r:embed="rId3" cstate="print"/>
          <a:srcRect/>
          <a:stretch>
            <a:fillRect/>
          </a:stretch>
        </p:blipFill>
        <p:spPr bwMode="auto">
          <a:xfrm>
            <a:off x="533400" y="-533400"/>
            <a:ext cx="8000999" cy="8330629"/>
          </a:xfrm>
          <a:prstGeom prst="rect">
            <a:avLst/>
          </a:prstGeom>
          <a:noFill/>
          <a:ln w="9525">
            <a:noFill/>
            <a:miter lim="800000"/>
            <a:headEnd/>
            <a:tailEnd/>
          </a:ln>
        </p:spPr>
      </p:pic>
      <p:sp>
        <p:nvSpPr>
          <p:cNvPr id="2" name="Title 1"/>
          <p:cNvSpPr>
            <a:spLocks noGrp="1"/>
          </p:cNvSpPr>
          <p:nvPr>
            <p:ph type="ctrTitle"/>
          </p:nvPr>
        </p:nvSpPr>
        <p:spPr/>
        <p:txBody>
          <a:bodyPr/>
          <a:lstStyle/>
          <a:p>
            <a:r>
              <a:rPr lang="en-US" dirty="0" smtClean="0"/>
              <a:t>You failed.</a:t>
            </a:r>
            <a:br>
              <a:rPr lang="en-US" dirty="0" smtClean="0"/>
            </a:br>
            <a:r>
              <a:rPr lang="en-US" dirty="0" smtClean="0"/>
              <a:t>Try again?</a:t>
            </a:r>
            <a:endParaRPr lang="en-US"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pPr lvl="0"/>
            <a:r>
              <a:rPr lang="en-US" sz="3200" i="1" dirty="0" smtClean="0"/>
              <a:t>“If you don't fail at least 90 percent of the time, you're not aiming high enough.”</a:t>
            </a:r>
            <a:endParaRPr lang="en-US" sz="3200" dirty="0"/>
          </a:p>
        </p:txBody>
      </p:sp>
      <p:sp>
        <p:nvSpPr>
          <p:cNvPr id="3" name="Title 1"/>
          <p:cNvSpPr txBox="1">
            <a:spLocks/>
          </p:cNvSpPr>
          <p:nvPr/>
        </p:nvSpPr>
        <p:spPr>
          <a:xfrm>
            <a:off x="1143000" y="3581400"/>
            <a:ext cx="7772400" cy="1470025"/>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smtClean="0">
                <a:latin typeface="+mj-lt"/>
                <a:ea typeface="+mj-ea"/>
                <a:cs typeface="+mj-cs"/>
              </a:rPr>
              <a:t>-- Alan Kay</a:t>
            </a:r>
            <a:endParaRPr kumimoji="0" lang="en-US" sz="3200" b="0" i="0" u="none" strike="noStrike" kern="120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Pie 5"/>
          <p:cNvSpPr/>
          <p:nvPr/>
        </p:nvSpPr>
        <p:spPr>
          <a:xfrm rot="2228549">
            <a:off x="556579" y="358713"/>
            <a:ext cx="990600" cy="914400"/>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1447800" y="2133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TextBox 34"/>
          <p:cNvSpPr txBox="1"/>
          <p:nvPr/>
        </p:nvSpPr>
        <p:spPr>
          <a:xfrm>
            <a:off x="1905000" y="1905000"/>
            <a:ext cx="2595903" cy="646331"/>
          </a:xfrm>
          <a:prstGeom prst="rect">
            <a:avLst/>
          </a:prstGeom>
          <a:noFill/>
        </p:spPr>
        <p:txBody>
          <a:bodyPr wrap="none" rtlCol="0">
            <a:spAutoFit/>
          </a:bodyPr>
          <a:lstStyle/>
          <a:p>
            <a:r>
              <a:rPr lang="en-US" sz="3600" dirty="0" smtClean="0">
                <a:solidFill>
                  <a:schemeClr val="bg1"/>
                </a:solidFill>
              </a:rPr>
              <a:t>Performance</a:t>
            </a:r>
            <a:endParaRPr lang="en-US" sz="3600" dirty="0">
              <a:solidFill>
                <a:schemeClr val="bg1"/>
              </a:solidFill>
            </a:endParaRPr>
          </a:p>
        </p:txBody>
      </p:sp>
      <p:sp>
        <p:nvSpPr>
          <p:cNvPr id="36" name="Oval 35"/>
          <p:cNvSpPr/>
          <p:nvPr/>
        </p:nvSpPr>
        <p:spPr>
          <a:xfrm>
            <a:off x="1447800" y="28194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TextBox 36"/>
          <p:cNvSpPr txBox="1"/>
          <p:nvPr/>
        </p:nvSpPr>
        <p:spPr>
          <a:xfrm>
            <a:off x="1905000" y="2590800"/>
            <a:ext cx="2018566" cy="646331"/>
          </a:xfrm>
          <a:prstGeom prst="rect">
            <a:avLst/>
          </a:prstGeom>
          <a:noFill/>
        </p:spPr>
        <p:txBody>
          <a:bodyPr wrap="none" rtlCol="0">
            <a:spAutoFit/>
          </a:bodyPr>
          <a:lstStyle/>
          <a:p>
            <a:r>
              <a:rPr lang="en-US" sz="3600" dirty="0" smtClean="0">
                <a:solidFill>
                  <a:schemeClr val="bg1"/>
                </a:solidFill>
              </a:rPr>
              <a:t>Hardware</a:t>
            </a:r>
            <a:endParaRPr lang="en-US" sz="3600" dirty="0">
              <a:solidFill>
                <a:schemeClr val="bg1"/>
              </a:solidFill>
            </a:endParaRPr>
          </a:p>
        </p:txBody>
      </p:sp>
      <p:sp>
        <p:nvSpPr>
          <p:cNvPr id="38" name="Oval 37"/>
          <p:cNvSpPr/>
          <p:nvPr/>
        </p:nvSpPr>
        <p:spPr>
          <a:xfrm>
            <a:off x="1447800" y="35052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TextBox 38"/>
          <p:cNvSpPr txBox="1"/>
          <p:nvPr/>
        </p:nvSpPr>
        <p:spPr>
          <a:xfrm>
            <a:off x="1905000" y="3276600"/>
            <a:ext cx="1054776" cy="646331"/>
          </a:xfrm>
          <a:prstGeom prst="rect">
            <a:avLst/>
          </a:prstGeom>
          <a:noFill/>
        </p:spPr>
        <p:txBody>
          <a:bodyPr wrap="none" rtlCol="0">
            <a:spAutoFit/>
          </a:bodyPr>
          <a:lstStyle/>
          <a:p>
            <a:r>
              <a:rPr lang="en-US" sz="3600" dirty="0" smtClean="0">
                <a:solidFill>
                  <a:schemeClr val="bg1"/>
                </a:solidFill>
              </a:rPr>
              <a:t>Data</a:t>
            </a:r>
            <a:endParaRPr lang="en-US" sz="3600" dirty="0">
              <a:solidFill>
                <a:schemeClr val="bg1"/>
              </a:solidFill>
            </a:endParaRPr>
          </a:p>
        </p:txBody>
      </p:sp>
      <p:sp>
        <p:nvSpPr>
          <p:cNvPr id="40" name="Oval 39"/>
          <p:cNvSpPr/>
          <p:nvPr/>
        </p:nvSpPr>
        <p:spPr>
          <a:xfrm>
            <a:off x="14478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 name="TextBox 40"/>
          <p:cNvSpPr txBox="1"/>
          <p:nvPr/>
        </p:nvSpPr>
        <p:spPr>
          <a:xfrm>
            <a:off x="1905000" y="3886200"/>
            <a:ext cx="3178371" cy="646331"/>
          </a:xfrm>
          <a:prstGeom prst="rect">
            <a:avLst/>
          </a:prstGeom>
          <a:noFill/>
        </p:spPr>
        <p:txBody>
          <a:bodyPr wrap="none" rtlCol="0">
            <a:spAutoFit/>
          </a:bodyPr>
          <a:lstStyle/>
          <a:p>
            <a:r>
              <a:rPr lang="en-US" sz="3600" dirty="0" smtClean="0">
                <a:solidFill>
                  <a:schemeClr val="bg1"/>
                </a:solidFill>
              </a:rPr>
              <a:t>The unexpected</a:t>
            </a:r>
            <a:endParaRPr lang="en-US" sz="3600" dirty="0">
              <a:solidFill>
                <a:schemeClr val="bg1"/>
              </a:solidFill>
            </a:endParaRPr>
          </a:p>
        </p:txBody>
      </p:sp>
      <p:sp>
        <p:nvSpPr>
          <p:cNvPr id="42" name="Oval 41"/>
          <p:cNvSpPr/>
          <p:nvPr/>
        </p:nvSpPr>
        <p:spPr>
          <a:xfrm>
            <a:off x="1447800" y="4800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 name="TextBox 42"/>
          <p:cNvSpPr txBox="1"/>
          <p:nvPr/>
        </p:nvSpPr>
        <p:spPr>
          <a:xfrm>
            <a:off x="1905000" y="4572000"/>
            <a:ext cx="950325" cy="646331"/>
          </a:xfrm>
          <a:prstGeom prst="rect">
            <a:avLst/>
          </a:prstGeom>
          <a:noFill/>
        </p:spPr>
        <p:txBody>
          <a:bodyPr wrap="none" rtlCol="0">
            <a:spAutoFit/>
          </a:bodyPr>
          <a:lstStyle/>
          <a:p>
            <a:r>
              <a:rPr lang="en-US" sz="3600" dirty="0" smtClean="0">
                <a:solidFill>
                  <a:schemeClr val="bg1"/>
                </a:solidFill>
              </a:rPr>
              <a:t>Play</a:t>
            </a:r>
            <a:endParaRPr lang="en-US" sz="3600" dirty="0">
              <a:solidFill>
                <a:schemeClr val="bg1"/>
              </a:solidFill>
            </a:endParaRPr>
          </a:p>
        </p:txBody>
      </p:sp>
      <p:sp>
        <p:nvSpPr>
          <p:cNvPr id="46" name="Title 1"/>
          <p:cNvSpPr>
            <a:spLocks noGrp="1"/>
          </p:cNvSpPr>
          <p:nvPr>
            <p:ph type="ctrTitle"/>
          </p:nvPr>
        </p:nvSpPr>
        <p:spPr>
          <a:xfrm>
            <a:off x="1676400" y="152400"/>
            <a:ext cx="6858000" cy="1470025"/>
          </a:xfrm>
        </p:spPr>
        <p:txBody>
          <a:bodyPr/>
          <a:lstStyle/>
          <a:p>
            <a:pPr algn="l"/>
            <a:r>
              <a:rPr lang="en-US" dirty="0" smtClean="0">
                <a:solidFill>
                  <a:schemeClr val="bg1"/>
                </a:solidFill>
              </a:rPr>
              <a:t>What am I going to focus on?</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304800"/>
            <a:ext cx="7772400" cy="1470025"/>
          </a:xfrm>
        </p:spPr>
        <p:txBody>
          <a:bodyPr/>
          <a:lstStyle/>
          <a:p>
            <a:r>
              <a:rPr lang="en-US" dirty="0" smtClean="0"/>
              <a:t>For the money?</a:t>
            </a:r>
            <a:endParaRPr lang="en-US" dirty="0"/>
          </a:p>
        </p:txBody>
      </p:sp>
      <p:pic>
        <p:nvPicPr>
          <p:cNvPr id="29697" name="Picture 1"/>
          <p:cNvPicPr>
            <a:picLocks noChangeAspect="1" noChangeArrowheads="1"/>
          </p:cNvPicPr>
          <p:nvPr/>
        </p:nvPicPr>
        <p:blipFill>
          <a:blip r:embed="rId2" cstate="print"/>
          <a:srcRect/>
          <a:stretch>
            <a:fillRect/>
          </a:stretch>
        </p:blipFill>
        <p:spPr bwMode="auto">
          <a:xfrm>
            <a:off x="152400" y="1676400"/>
            <a:ext cx="4143375" cy="4867275"/>
          </a:xfrm>
          <a:prstGeom prst="rect">
            <a:avLst/>
          </a:prstGeom>
          <a:noFill/>
          <a:ln w="9525">
            <a:noFill/>
            <a:miter lim="800000"/>
            <a:headEnd/>
            <a:tailEnd/>
          </a:ln>
        </p:spPr>
      </p:pic>
      <p:pic>
        <p:nvPicPr>
          <p:cNvPr id="29698" name="Picture 2"/>
          <p:cNvPicPr>
            <a:picLocks noChangeAspect="1" noChangeArrowheads="1"/>
          </p:cNvPicPr>
          <p:nvPr/>
        </p:nvPicPr>
        <p:blipFill>
          <a:blip r:embed="rId3" cstate="print"/>
          <a:srcRect/>
          <a:stretch>
            <a:fillRect/>
          </a:stretch>
        </p:blipFill>
        <p:spPr bwMode="auto">
          <a:xfrm>
            <a:off x="5029200" y="2133600"/>
            <a:ext cx="2895600" cy="4048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Pie 5"/>
          <p:cNvSpPr/>
          <p:nvPr/>
        </p:nvSpPr>
        <p:spPr>
          <a:xfrm rot="2228549">
            <a:off x="556579" y="358713"/>
            <a:ext cx="990600" cy="914400"/>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itle 1"/>
          <p:cNvSpPr>
            <a:spLocks noGrp="1"/>
          </p:cNvSpPr>
          <p:nvPr>
            <p:ph type="ctrTitle"/>
          </p:nvPr>
        </p:nvSpPr>
        <p:spPr>
          <a:xfrm>
            <a:off x="1676400" y="152400"/>
            <a:ext cx="5715000" cy="1470025"/>
          </a:xfrm>
        </p:spPr>
        <p:txBody>
          <a:bodyPr/>
          <a:lstStyle/>
          <a:p>
            <a:pPr algn="l"/>
            <a:r>
              <a:rPr lang="en-US" dirty="0" smtClean="0">
                <a:solidFill>
                  <a:schemeClr val="bg1"/>
                </a:solidFill>
              </a:rPr>
              <a:t>What gets in the way?</a:t>
            </a:r>
            <a:endParaRPr lang="en-US" dirty="0">
              <a:solidFill>
                <a:schemeClr val="bg1"/>
              </a:solidFill>
            </a:endParaRPr>
          </a:p>
        </p:txBody>
      </p:sp>
      <p:pic>
        <p:nvPicPr>
          <p:cNvPr id="81922" name="Picture 2"/>
          <p:cNvPicPr>
            <a:picLocks noChangeAspect="1" noChangeArrowheads="1"/>
          </p:cNvPicPr>
          <p:nvPr/>
        </p:nvPicPr>
        <p:blipFill>
          <a:blip r:embed="rId2" cstate="print"/>
          <a:srcRect/>
          <a:stretch>
            <a:fillRect/>
          </a:stretch>
        </p:blipFill>
        <p:spPr bwMode="auto">
          <a:xfrm>
            <a:off x="533399" y="1828800"/>
            <a:ext cx="1279087" cy="4038600"/>
          </a:xfrm>
          <a:prstGeom prst="rect">
            <a:avLst/>
          </a:prstGeom>
          <a:noFill/>
          <a:ln w="9525">
            <a:noFill/>
            <a:miter lim="800000"/>
            <a:headEnd/>
            <a:tailEnd/>
          </a:ln>
        </p:spPr>
      </p:pic>
      <p:sp>
        <p:nvSpPr>
          <p:cNvPr id="17" name="TextBox 16"/>
          <p:cNvSpPr txBox="1"/>
          <p:nvPr/>
        </p:nvSpPr>
        <p:spPr>
          <a:xfrm>
            <a:off x="1981200" y="1981200"/>
            <a:ext cx="4499501" cy="646331"/>
          </a:xfrm>
          <a:prstGeom prst="rect">
            <a:avLst/>
          </a:prstGeom>
          <a:noFill/>
        </p:spPr>
        <p:txBody>
          <a:bodyPr wrap="none" rtlCol="0">
            <a:spAutoFit/>
          </a:bodyPr>
          <a:lstStyle/>
          <a:p>
            <a:r>
              <a:rPr lang="en-US" sz="3600" dirty="0" err="1" smtClean="0">
                <a:solidFill>
                  <a:schemeClr val="bg1"/>
                </a:solidFill>
              </a:rPr>
              <a:t>Unoptimizable</a:t>
            </a:r>
            <a:r>
              <a:rPr lang="en-US" sz="3600" dirty="0" smtClean="0">
                <a:solidFill>
                  <a:schemeClr val="bg1"/>
                </a:solidFill>
              </a:rPr>
              <a:t> systems</a:t>
            </a:r>
            <a:endParaRPr lang="en-US" sz="3600" dirty="0">
              <a:solidFill>
                <a:schemeClr val="bg1"/>
              </a:solidFill>
            </a:endParaRPr>
          </a:p>
        </p:txBody>
      </p:sp>
      <p:sp>
        <p:nvSpPr>
          <p:cNvPr id="18" name="TextBox 17"/>
          <p:cNvSpPr txBox="1"/>
          <p:nvPr/>
        </p:nvSpPr>
        <p:spPr>
          <a:xfrm>
            <a:off x="1981200" y="3048000"/>
            <a:ext cx="6143990" cy="646331"/>
          </a:xfrm>
          <a:prstGeom prst="rect">
            <a:avLst/>
          </a:prstGeom>
          <a:noFill/>
        </p:spPr>
        <p:txBody>
          <a:bodyPr wrap="none" rtlCol="0">
            <a:spAutoFit/>
          </a:bodyPr>
          <a:lstStyle/>
          <a:p>
            <a:r>
              <a:rPr lang="en-US" sz="3600" dirty="0" smtClean="0">
                <a:solidFill>
                  <a:schemeClr val="bg1"/>
                </a:solidFill>
              </a:rPr>
              <a:t>Not understanding the platform</a:t>
            </a:r>
            <a:endParaRPr lang="en-US" sz="3600" dirty="0">
              <a:solidFill>
                <a:schemeClr val="bg1"/>
              </a:solidFill>
            </a:endParaRPr>
          </a:p>
        </p:txBody>
      </p:sp>
      <p:sp>
        <p:nvSpPr>
          <p:cNvPr id="19" name="TextBox 18"/>
          <p:cNvSpPr txBox="1"/>
          <p:nvPr/>
        </p:nvSpPr>
        <p:spPr>
          <a:xfrm>
            <a:off x="1981200" y="4114800"/>
            <a:ext cx="5349734" cy="646331"/>
          </a:xfrm>
          <a:prstGeom prst="rect">
            <a:avLst/>
          </a:prstGeom>
          <a:noFill/>
        </p:spPr>
        <p:txBody>
          <a:bodyPr wrap="none" rtlCol="0">
            <a:spAutoFit/>
          </a:bodyPr>
          <a:lstStyle/>
          <a:p>
            <a:r>
              <a:rPr lang="en-US" sz="3600" dirty="0" smtClean="0">
                <a:solidFill>
                  <a:schemeClr val="bg1"/>
                </a:solidFill>
              </a:rPr>
              <a:t>Not understanding the data</a:t>
            </a:r>
            <a:endParaRPr lang="en-US" sz="3600" dirty="0">
              <a:solidFill>
                <a:schemeClr val="bg1"/>
              </a:solidFill>
            </a:endParaRPr>
          </a:p>
        </p:txBody>
      </p:sp>
      <p:sp>
        <p:nvSpPr>
          <p:cNvPr id="20" name="TextBox 19"/>
          <p:cNvSpPr txBox="1"/>
          <p:nvPr/>
        </p:nvSpPr>
        <p:spPr>
          <a:xfrm>
            <a:off x="1981200" y="5105400"/>
            <a:ext cx="2783711" cy="646331"/>
          </a:xfrm>
          <a:prstGeom prst="rect">
            <a:avLst/>
          </a:prstGeom>
          <a:noFill/>
        </p:spPr>
        <p:txBody>
          <a:bodyPr wrap="none" rtlCol="0">
            <a:spAutoFit/>
          </a:bodyPr>
          <a:lstStyle/>
          <a:p>
            <a:r>
              <a:rPr lang="en-US" sz="3600" dirty="0" smtClean="0">
                <a:solidFill>
                  <a:schemeClr val="bg1"/>
                </a:solidFill>
              </a:rPr>
              <a:t>Fear of failure</a:t>
            </a:r>
            <a:endParaRPr lang="en-US" sz="3600" dirty="0">
              <a:solidFill>
                <a:schemeClr val="bg1"/>
              </a:solidFill>
            </a:endParaRP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Pie 5"/>
          <p:cNvSpPr/>
          <p:nvPr/>
        </p:nvSpPr>
        <p:spPr>
          <a:xfrm rot="13336769">
            <a:off x="5436539" y="3719482"/>
            <a:ext cx="990600" cy="914400"/>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Oval 22"/>
          <p:cNvSpPr/>
          <p:nvPr/>
        </p:nvSpPr>
        <p:spPr>
          <a:xfrm>
            <a:off x="42672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Oval 23"/>
          <p:cNvSpPr/>
          <p:nvPr/>
        </p:nvSpPr>
        <p:spPr>
          <a:xfrm>
            <a:off x="45720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Oval 24"/>
          <p:cNvSpPr/>
          <p:nvPr/>
        </p:nvSpPr>
        <p:spPr>
          <a:xfrm>
            <a:off x="48768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Oval 25"/>
          <p:cNvSpPr/>
          <p:nvPr/>
        </p:nvSpPr>
        <p:spPr>
          <a:xfrm>
            <a:off x="51816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Oval 26"/>
          <p:cNvSpPr/>
          <p:nvPr/>
        </p:nvSpPr>
        <p:spPr>
          <a:xfrm>
            <a:off x="3505200" y="39624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8" name="Oval 27"/>
          <p:cNvSpPr/>
          <p:nvPr/>
        </p:nvSpPr>
        <p:spPr>
          <a:xfrm>
            <a:off x="3733800" y="46482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Oval 28"/>
          <p:cNvSpPr/>
          <p:nvPr/>
        </p:nvSpPr>
        <p:spPr>
          <a:xfrm>
            <a:off x="3733800" y="49530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Oval 29"/>
          <p:cNvSpPr/>
          <p:nvPr/>
        </p:nvSpPr>
        <p:spPr>
          <a:xfrm>
            <a:off x="3733800" y="5257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p:cNvSpPr/>
          <p:nvPr/>
        </p:nvSpPr>
        <p:spPr>
          <a:xfrm>
            <a:off x="3733800" y="5562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1"/>
          <p:cNvSpPr/>
          <p:nvPr/>
        </p:nvSpPr>
        <p:spPr>
          <a:xfrm>
            <a:off x="3581400" y="59436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33" name="Title 1"/>
          <p:cNvSpPr>
            <a:spLocks noGrp="1"/>
          </p:cNvSpPr>
          <p:nvPr>
            <p:ph type="ctrTitle"/>
          </p:nvPr>
        </p:nvSpPr>
        <p:spPr>
          <a:xfrm>
            <a:off x="1143000" y="3276600"/>
            <a:ext cx="4191000" cy="402308"/>
          </a:xfrm>
        </p:spPr>
        <p:txBody>
          <a:bodyPr>
            <a:normAutofit fontScale="90000"/>
          </a:bodyPr>
          <a:lstStyle/>
          <a:p>
            <a:r>
              <a:rPr lang="en-US" dirty="0" smtClean="0">
                <a:solidFill>
                  <a:schemeClr val="bg1"/>
                </a:solidFill>
              </a:rPr>
              <a:t>Asking Questions</a:t>
            </a:r>
            <a:endParaRPr lang="en-US" dirty="0">
              <a:solidFill>
                <a:schemeClr val="bg1"/>
              </a:solidFill>
            </a:endParaRPr>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Why am I here?</a:t>
            </a:r>
            <a:endParaRPr lang="en-US"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am I most passionate about?</a:t>
            </a:r>
            <a:endParaRPr lang="en-US" dirty="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drives me?</a:t>
            </a:r>
            <a:endParaRPr lang="en-US" dirty="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What’s important to me?</a:t>
            </a:r>
            <a:endParaRPr lang="en-US"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inspires me?</a:t>
            </a:r>
            <a:endParaRPr lang="en-US" dirty="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do I make a difference?</a:t>
            </a:r>
            <a:endParaRPr lang="en-US" dirty="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can I make a bigger impact?</a:t>
            </a:r>
            <a:endParaRPr lang="en-US" dirty="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can I reflect the world?</a:t>
            </a:r>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57200" y="381000"/>
            <a:ext cx="7772400" cy="1470025"/>
          </a:xfrm>
        </p:spPr>
        <p:txBody>
          <a:bodyPr/>
          <a:lstStyle/>
          <a:p>
            <a:r>
              <a:rPr lang="en-US" dirty="0" smtClean="0"/>
              <a:t>For the fame?</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838200" y="1600200"/>
            <a:ext cx="7391400" cy="494299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can I reflect the player?</a:t>
            </a:r>
            <a:endParaRPr lang="en-US" dirty="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can I reflect our passions?</a:t>
            </a:r>
            <a:endParaRPr lang="en-US" dirty="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can I overcome my biases?</a:t>
            </a:r>
            <a:endParaRPr lang="en-US" dirty="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can I use feedback better?</a:t>
            </a:r>
            <a:endParaRPr lang="en-US" dirty="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Where can I make all new mistakes?</a:t>
            </a:r>
            <a:endParaRPr lang="en-US" dirty="0"/>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am I going to focus on?</a:t>
            </a:r>
            <a:endParaRPr lang="en-US" dirty="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else is out there?</a:t>
            </a:r>
            <a:endParaRPr lang="en-US" dirty="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can I use the unexpected?</a:t>
            </a:r>
            <a:endParaRPr lang="en-US" dirty="0"/>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Is this fun?</a:t>
            </a:r>
            <a:endParaRPr lang="en-US" dirty="0"/>
          </a:p>
        </p:txBody>
      </p:sp>
    </p:spTree>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What’s the data look like?</a:t>
            </a:r>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 y="-152400"/>
            <a:ext cx="7772400" cy="1470025"/>
          </a:xfrm>
        </p:spPr>
        <p:txBody>
          <a:bodyPr/>
          <a:lstStyle/>
          <a:p>
            <a:r>
              <a:rPr lang="en-US" dirty="0" smtClean="0"/>
              <a:t>For the girls?</a:t>
            </a:r>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6172200" y="152400"/>
            <a:ext cx="1819275" cy="2514600"/>
          </a:xfrm>
          <a:prstGeom prst="rect">
            <a:avLst/>
          </a:prstGeom>
          <a:noFill/>
          <a:ln w="9525">
            <a:noFill/>
            <a:miter lim="800000"/>
            <a:headEnd/>
            <a:tailEnd/>
          </a:ln>
        </p:spPr>
      </p:pic>
      <p:pic>
        <p:nvPicPr>
          <p:cNvPr id="4100" name="Picture 4"/>
          <p:cNvPicPr>
            <a:picLocks noChangeAspect="1" noChangeArrowheads="1"/>
          </p:cNvPicPr>
          <p:nvPr/>
        </p:nvPicPr>
        <p:blipFill>
          <a:blip r:embed="rId4" cstate="print"/>
          <a:srcRect/>
          <a:stretch>
            <a:fillRect/>
          </a:stretch>
        </p:blipFill>
        <p:spPr bwMode="auto">
          <a:xfrm>
            <a:off x="0" y="1143000"/>
            <a:ext cx="6146800" cy="4610100"/>
          </a:xfrm>
          <a:prstGeom prst="rect">
            <a:avLst/>
          </a:prstGeom>
          <a:noFill/>
          <a:ln w="9525">
            <a:noFill/>
            <a:miter lim="800000"/>
            <a:headEnd/>
            <a:tailEnd/>
          </a:ln>
        </p:spPr>
      </p:pic>
      <p:pic>
        <p:nvPicPr>
          <p:cNvPr id="6146" name="Picture 2"/>
          <p:cNvPicPr>
            <a:picLocks noChangeAspect="1" noChangeArrowheads="1"/>
          </p:cNvPicPr>
          <p:nvPr/>
        </p:nvPicPr>
        <p:blipFill>
          <a:blip r:embed="rId5" cstate="print"/>
          <a:srcRect/>
          <a:stretch>
            <a:fillRect/>
          </a:stretch>
        </p:blipFill>
        <p:spPr bwMode="auto">
          <a:xfrm>
            <a:off x="3810000" y="5029200"/>
            <a:ext cx="2342604" cy="1681163"/>
          </a:xfrm>
          <a:prstGeom prst="rect">
            <a:avLst/>
          </a:prstGeom>
          <a:noFill/>
          <a:ln w="9525">
            <a:noFill/>
            <a:miter lim="800000"/>
            <a:headEnd/>
            <a:tailEnd/>
          </a:ln>
        </p:spPr>
      </p:pic>
      <p:pic>
        <p:nvPicPr>
          <p:cNvPr id="6147" name="Picture 3"/>
          <p:cNvPicPr>
            <a:picLocks noChangeAspect="1" noChangeArrowheads="1"/>
          </p:cNvPicPr>
          <p:nvPr/>
        </p:nvPicPr>
        <p:blipFill>
          <a:blip r:embed="rId6" cstate="print"/>
          <a:srcRect/>
          <a:stretch>
            <a:fillRect/>
          </a:stretch>
        </p:blipFill>
        <p:spPr bwMode="auto">
          <a:xfrm>
            <a:off x="6172200" y="2667000"/>
            <a:ext cx="2820798" cy="4191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p:cNvPicPr>
            <a:picLocks noChangeAspect="1" noChangeArrowheads="1"/>
          </p:cNvPicPr>
          <p:nvPr/>
        </p:nvPicPr>
        <p:blipFill>
          <a:blip r:embed="rId3" cstate="print"/>
          <a:srcRect/>
          <a:stretch>
            <a:fillRect/>
          </a:stretch>
        </p:blipFill>
        <p:spPr bwMode="auto">
          <a:xfrm>
            <a:off x="533400" y="-533400"/>
            <a:ext cx="8000999" cy="8330629"/>
          </a:xfrm>
          <a:prstGeom prst="rect">
            <a:avLst/>
          </a:prstGeom>
          <a:noFill/>
          <a:ln w="9525">
            <a:noFill/>
            <a:miter lim="800000"/>
            <a:headEnd/>
            <a:tailEnd/>
          </a:ln>
        </p:spPr>
      </p:pic>
      <p:sp>
        <p:nvSpPr>
          <p:cNvPr id="2" name="Title 1"/>
          <p:cNvSpPr>
            <a:spLocks noGrp="1"/>
          </p:cNvSpPr>
          <p:nvPr>
            <p:ph type="ctrTitle"/>
          </p:nvPr>
        </p:nvSpPr>
        <p:spPr/>
        <p:txBody>
          <a:bodyPr/>
          <a:lstStyle/>
          <a:p>
            <a:r>
              <a:rPr lang="en-US" dirty="0" smtClean="0"/>
              <a:t>Lots of big changes.</a:t>
            </a:r>
            <a:br>
              <a:rPr lang="en-US" dirty="0" smtClean="0"/>
            </a:br>
            <a:r>
              <a:rPr lang="en-US" dirty="0" smtClean="0"/>
              <a:t>What are you going to do?</a:t>
            </a:r>
            <a:endParaRPr lang="en-US" dirty="0"/>
          </a:p>
        </p:txBody>
      </p:sp>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762000"/>
            <a:ext cx="7772400" cy="1470025"/>
          </a:xfrm>
        </p:spPr>
        <p:txBody>
          <a:bodyPr/>
          <a:lstStyle/>
          <a:p>
            <a:r>
              <a:rPr lang="en-US" dirty="0" smtClean="0"/>
              <a:t>Be a real person</a:t>
            </a:r>
            <a:endParaRPr lang="en-US" dirty="0"/>
          </a:p>
        </p:txBody>
      </p:sp>
      <p:sp>
        <p:nvSpPr>
          <p:cNvPr id="3" name="Title 1"/>
          <p:cNvSpPr txBox="1">
            <a:spLocks/>
          </p:cNvSpPr>
          <p:nvPr/>
        </p:nvSpPr>
        <p:spPr>
          <a:xfrm>
            <a:off x="-1981200" y="2819400"/>
            <a:ext cx="7772400" cy="14700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noProof="0" dirty="0" smtClean="0">
                <a:latin typeface="+mj-lt"/>
                <a:ea typeface="+mj-ea"/>
                <a:cs typeface="+mj-cs"/>
              </a:rPr>
              <a:t>Passions</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4" name="Title 1"/>
          <p:cNvSpPr txBox="1">
            <a:spLocks/>
          </p:cNvSpPr>
          <p:nvPr/>
        </p:nvSpPr>
        <p:spPr>
          <a:xfrm>
            <a:off x="1752600" y="4800600"/>
            <a:ext cx="7772400" cy="14700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4400" noProof="0" dirty="0" smtClean="0">
                <a:latin typeface="+mj-lt"/>
                <a:ea typeface="+mj-ea"/>
                <a:cs typeface="+mj-cs"/>
              </a:rPr>
              <a:t>Better choices</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Bent Arrow 4"/>
          <p:cNvSpPr/>
          <p:nvPr/>
        </p:nvSpPr>
        <p:spPr>
          <a:xfrm rot="16200000" flipH="1">
            <a:off x="1676400" y="914400"/>
            <a:ext cx="1905000" cy="2667000"/>
          </a:xfrm>
          <a:prstGeom prst="bentArrow">
            <a:avLst>
              <a:gd name="adj1" fmla="val 25000"/>
              <a:gd name="adj2" fmla="val 1741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Bent Arrow 5"/>
          <p:cNvSpPr/>
          <p:nvPr/>
        </p:nvSpPr>
        <p:spPr>
          <a:xfrm rot="5400000">
            <a:off x="3475391" y="3001609"/>
            <a:ext cx="1964618" cy="2667000"/>
          </a:xfrm>
          <a:prstGeom prst="bentArrow">
            <a:avLst>
              <a:gd name="adj1" fmla="val 25000"/>
              <a:gd name="adj2" fmla="val 1741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G 0379 200x300 Review: Game Dev Story   Game Development In Your Hands"/>
          <p:cNvPicPr>
            <a:picLocks noChangeAspect="1" noChangeArrowheads="1"/>
          </p:cNvPicPr>
          <p:nvPr/>
        </p:nvPicPr>
        <p:blipFill>
          <a:blip r:embed="rId3" cstate="print"/>
          <a:srcRect/>
          <a:stretch>
            <a:fillRect/>
          </a:stretch>
        </p:blipFill>
        <p:spPr bwMode="auto">
          <a:xfrm>
            <a:off x="1371600" y="-1295400"/>
            <a:ext cx="5943600" cy="8915401"/>
          </a:xfrm>
          <a:prstGeom prst="rect">
            <a:avLst/>
          </a:prstGeom>
          <a:noFill/>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Pie 5"/>
          <p:cNvSpPr/>
          <p:nvPr/>
        </p:nvSpPr>
        <p:spPr>
          <a:xfrm rot="7963573">
            <a:off x="3300820" y="3645858"/>
            <a:ext cx="990600" cy="914400"/>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p:cNvSpPr/>
          <p:nvPr/>
        </p:nvSpPr>
        <p:spPr>
          <a:xfrm>
            <a:off x="3733800" y="46482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Oval 28"/>
          <p:cNvSpPr/>
          <p:nvPr/>
        </p:nvSpPr>
        <p:spPr>
          <a:xfrm>
            <a:off x="3733800" y="49530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Oval 29"/>
          <p:cNvSpPr/>
          <p:nvPr/>
        </p:nvSpPr>
        <p:spPr>
          <a:xfrm>
            <a:off x="3733800" y="5257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p:cNvSpPr/>
          <p:nvPr/>
        </p:nvSpPr>
        <p:spPr>
          <a:xfrm>
            <a:off x="3733800" y="5562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1"/>
          <p:cNvSpPr/>
          <p:nvPr/>
        </p:nvSpPr>
        <p:spPr>
          <a:xfrm>
            <a:off x="3581400" y="59436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33" name="Title 1"/>
          <p:cNvSpPr>
            <a:spLocks noGrp="1"/>
          </p:cNvSpPr>
          <p:nvPr>
            <p:ph type="ctrTitle"/>
          </p:nvPr>
        </p:nvSpPr>
        <p:spPr>
          <a:xfrm>
            <a:off x="4572000" y="5943600"/>
            <a:ext cx="3048000" cy="402308"/>
          </a:xfrm>
        </p:spPr>
        <p:txBody>
          <a:bodyPr>
            <a:normAutofit fontScale="90000"/>
          </a:bodyPr>
          <a:lstStyle/>
          <a:p>
            <a:r>
              <a:rPr lang="en-US" dirty="0" smtClean="0">
                <a:solidFill>
                  <a:schemeClr val="bg1"/>
                </a:solidFill>
              </a:rPr>
              <a:t>Your turn.</a:t>
            </a:r>
            <a:endParaRPr lang="en-US" dirty="0">
              <a:solidFill>
                <a:schemeClr val="bg1"/>
              </a:solidFill>
            </a:endParaRPr>
          </a:p>
        </p:txBody>
      </p:sp>
      <p:pic>
        <p:nvPicPr>
          <p:cNvPr id="9" name="Picture 3"/>
          <p:cNvPicPr>
            <a:picLocks noChangeAspect="1" noChangeArrowheads="1"/>
          </p:cNvPicPr>
          <p:nvPr/>
        </p:nvPicPr>
        <p:blipFill>
          <a:blip r:embed="rId3" cstate="print"/>
          <a:srcRect/>
          <a:stretch>
            <a:fillRect/>
          </a:stretch>
        </p:blipFill>
        <p:spPr bwMode="auto">
          <a:xfrm>
            <a:off x="4724400" y="-228600"/>
            <a:ext cx="5129213" cy="354878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e 5"/>
          <p:cNvSpPr/>
          <p:nvPr/>
        </p:nvSpPr>
        <p:spPr>
          <a:xfrm rot="7963573">
            <a:off x="3300820" y="3645858"/>
            <a:ext cx="990600" cy="914400"/>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Oval 27"/>
          <p:cNvSpPr/>
          <p:nvPr/>
        </p:nvSpPr>
        <p:spPr>
          <a:xfrm>
            <a:off x="3733800" y="46482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Oval 28"/>
          <p:cNvSpPr/>
          <p:nvPr/>
        </p:nvSpPr>
        <p:spPr>
          <a:xfrm>
            <a:off x="3733800" y="49530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Oval 29"/>
          <p:cNvSpPr/>
          <p:nvPr/>
        </p:nvSpPr>
        <p:spPr>
          <a:xfrm>
            <a:off x="3733800" y="5257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p:cNvSpPr/>
          <p:nvPr/>
        </p:nvSpPr>
        <p:spPr>
          <a:xfrm>
            <a:off x="3733800" y="5562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1"/>
          <p:cNvSpPr/>
          <p:nvPr/>
        </p:nvSpPr>
        <p:spPr>
          <a:xfrm>
            <a:off x="3581400" y="59436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33" name="Title 1"/>
          <p:cNvSpPr>
            <a:spLocks noGrp="1"/>
          </p:cNvSpPr>
          <p:nvPr>
            <p:ph type="ctrTitle"/>
          </p:nvPr>
        </p:nvSpPr>
        <p:spPr>
          <a:xfrm>
            <a:off x="4572000" y="5943600"/>
            <a:ext cx="3048000" cy="402308"/>
          </a:xfrm>
        </p:spPr>
        <p:txBody>
          <a:bodyPr>
            <a:normAutofit fontScale="90000"/>
          </a:bodyPr>
          <a:lstStyle/>
          <a:p>
            <a:r>
              <a:rPr lang="en-US" dirty="0" smtClean="0">
                <a:solidFill>
                  <a:schemeClr val="bg1"/>
                </a:solidFill>
              </a:rPr>
              <a:t>Your turn.</a:t>
            </a:r>
            <a:endParaRPr lang="en-US" dirty="0">
              <a:solidFill>
                <a:schemeClr val="bg1"/>
              </a:solidFill>
            </a:endParaRPr>
          </a:p>
        </p:txBody>
      </p:sp>
      <p:pic>
        <p:nvPicPr>
          <p:cNvPr id="9" name="Picture 3"/>
          <p:cNvPicPr>
            <a:picLocks noChangeAspect="1" noChangeArrowheads="1"/>
          </p:cNvPicPr>
          <p:nvPr/>
        </p:nvPicPr>
        <p:blipFill>
          <a:blip r:embed="rId2" cstate="print"/>
          <a:srcRect/>
          <a:stretch>
            <a:fillRect/>
          </a:stretch>
        </p:blipFill>
        <p:spPr bwMode="auto">
          <a:xfrm>
            <a:off x="4724400" y="-228600"/>
            <a:ext cx="5129213" cy="3548783"/>
          </a:xfrm>
          <a:prstGeom prst="rect">
            <a:avLst/>
          </a:prstGeom>
          <a:noFill/>
          <a:ln w="9525">
            <a:noFill/>
            <a:miter lim="800000"/>
            <a:headEnd/>
            <a:tailEnd/>
          </a:ln>
        </p:spPr>
      </p:pic>
      <p:sp>
        <p:nvSpPr>
          <p:cNvPr id="10" name="TextBox 9"/>
          <p:cNvSpPr txBox="1"/>
          <p:nvPr/>
        </p:nvSpPr>
        <p:spPr>
          <a:xfrm>
            <a:off x="228600" y="762000"/>
            <a:ext cx="2882328" cy="1446550"/>
          </a:xfrm>
          <a:prstGeom prst="rect">
            <a:avLst/>
          </a:prstGeom>
          <a:noFill/>
        </p:spPr>
        <p:txBody>
          <a:bodyPr wrap="none" rtlCol="0">
            <a:spAutoFit/>
          </a:bodyPr>
          <a:lstStyle/>
          <a:p>
            <a:r>
              <a:rPr lang="en-US" sz="8800" dirty="0" smtClean="0">
                <a:solidFill>
                  <a:schemeClr val="bg1"/>
                </a:solidFill>
              </a:rPr>
              <a:t>Part 2</a:t>
            </a:r>
            <a:endParaRPr lang="en-US" sz="8800" dirty="0">
              <a:solidFill>
                <a:schemeClr val="bg1"/>
              </a:solidFill>
            </a:endParaRPr>
          </a:p>
        </p:txBody>
      </p:sp>
    </p:spTree>
    <p:extLst>
      <p:ext uri="{BB962C8B-B14F-4D97-AF65-F5344CB8AC3E}">
        <p14:creationId xmlns:p14="http://schemas.microsoft.com/office/powerpoint/2010/main" val="313551694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Why are you here?</a:t>
            </a:r>
            <a:endParaRPr lang="en-US" dirty="0"/>
          </a:p>
        </p:txBody>
      </p:sp>
    </p:spTree>
    <p:extLst>
      <p:ext uri="{BB962C8B-B14F-4D97-AF65-F5344CB8AC3E}">
        <p14:creationId xmlns:p14="http://schemas.microsoft.com/office/powerpoint/2010/main" val="2239782243"/>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are you most passionate about?</a:t>
            </a:r>
            <a:endParaRPr lang="en-US" dirty="0"/>
          </a:p>
        </p:txBody>
      </p:sp>
    </p:spTree>
    <p:extLst>
      <p:ext uri="{BB962C8B-B14F-4D97-AF65-F5344CB8AC3E}">
        <p14:creationId xmlns:p14="http://schemas.microsoft.com/office/powerpoint/2010/main" val="277434695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0" y="457200"/>
            <a:ext cx="9144000" cy="5129915"/>
          </a:xfrm>
          <a:prstGeom prst="rect">
            <a:avLst/>
          </a:prstGeom>
          <a:noFill/>
          <a:ln w="9525">
            <a:noFill/>
            <a:miter lim="800000"/>
            <a:headEnd/>
            <a:tailEnd/>
          </a:ln>
        </p:spPr>
      </p:pic>
    </p:spTree>
    <p:extLst>
      <p:ext uri="{BB962C8B-B14F-4D97-AF65-F5344CB8AC3E}">
        <p14:creationId xmlns:p14="http://schemas.microsoft.com/office/powerpoint/2010/main" val="99762982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03471" y="1371600"/>
            <a:ext cx="8937057" cy="4114800"/>
          </a:xfrm>
          <a:prstGeom prst="rect">
            <a:avLst/>
          </a:prstGeom>
          <a:noFill/>
          <a:ln w="9525">
            <a:noFill/>
            <a:miter lim="800000"/>
            <a:headEnd/>
            <a:tailEnd/>
          </a:ln>
        </p:spPr>
      </p:pic>
    </p:spTree>
    <p:extLst>
      <p:ext uri="{BB962C8B-B14F-4D97-AF65-F5344CB8AC3E}">
        <p14:creationId xmlns:p14="http://schemas.microsoft.com/office/powerpoint/2010/main" val="1981071706"/>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32035" y="990600"/>
            <a:ext cx="9111965" cy="4894007"/>
          </a:xfrm>
          <a:prstGeom prst="rect">
            <a:avLst/>
          </a:prstGeom>
          <a:noFill/>
          <a:ln w="9525">
            <a:noFill/>
            <a:miter lim="800000"/>
            <a:headEnd/>
            <a:tailEnd/>
          </a:ln>
        </p:spPr>
      </p:pic>
    </p:spTree>
    <p:extLst>
      <p:ext uri="{BB962C8B-B14F-4D97-AF65-F5344CB8AC3E}">
        <p14:creationId xmlns:p14="http://schemas.microsoft.com/office/powerpoint/2010/main" val="234428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Creation Ego?</a:t>
            </a:r>
            <a:endParaRPr lang="en-US" dirty="0"/>
          </a:p>
        </p:txBody>
      </p:sp>
    </p:spTree>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36286" y="1447800"/>
            <a:ext cx="9216571" cy="3962400"/>
          </a:xfrm>
          <a:prstGeom prst="rect">
            <a:avLst/>
          </a:prstGeom>
          <a:noFill/>
          <a:ln w="9525">
            <a:noFill/>
            <a:miter lim="800000"/>
            <a:headEnd/>
            <a:tailEnd/>
          </a:ln>
        </p:spPr>
      </p:pic>
    </p:spTree>
    <p:extLst>
      <p:ext uri="{BB962C8B-B14F-4D97-AF65-F5344CB8AC3E}">
        <p14:creationId xmlns:p14="http://schemas.microsoft.com/office/powerpoint/2010/main" val="249451344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45758" y="762001"/>
            <a:ext cx="9098241" cy="5360964"/>
          </a:xfrm>
          <a:prstGeom prst="rect">
            <a:avLst/>
          </a:prstGeom>
          <a:noFill/>
          <a:ln w="9525">
            <a:noFill/>
            <a:miter lim="800000"/>
            <a:headEnd/>
            <a:tailEnd/>
          </a:ln>
        </p:spPr>
      </p:pic>
    </p:spTree>
    <p:extLst>
      <p:ext uri="{BB962C8B-B14F-4D97-AF65-F5344CB8AC3E}">
        <p14:creationId xmlns:p14="http://schemas.microsoft.com/office/powerpoint/2010/main" val="246470746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37476" y="1143000"/>
            <a:ext cx="9218951" cy="4572000"/>
          </a:xfrm>
          <a:prstGeom prst="rect">
            <a:avLst/>
          </a:prstGeom>
          <a:noFill/>
          <a:ln w="9525">
            <a:noFill/>
            <a:miter lim="800000"/>
            <a:headEnd/>
            <a:tailEnd/>
          </a:ln>
        </p:spPr>
      </p:pic>
    </p:spTree>
    <p:extLst>
      <p:ext uri="{BB962C8B-B14F-4D97-AF65-F5344CB8AC3E}">
        <p14:creationId xmlns:p14="http://schemas.microsoft.com/office/powerpoint/2010/main" val="363298144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81378" y="1143000"/>
            <a:ext cx="9151644" cy="4495800"/>
          </a:xfrm>
          <a:prstGeom prst="rect">
            <a:avLst/>
          </a:prstGeom>
          <a:noFill/>
          <a:ln w="9525">
            <a:noFill/>
            <a:miter lim="800000"/>
            <a:headEnd/>
            <a:tailEnd/>
          </a:ln>
        </p:spPr>
      </p:pic>
    </p:spTree>
    <p:extLst>
      <p:ext uri="{BB962C8B-B14F-4D97-AF65-F5344CB8AC3E}">
        <p14:creationId xmlns:p14="http://schemas.microsoft.com/office/powerpoint/2010/main" val="36012217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147962" y="1143000"/>
            <a:ext cx="9282590" cy="4495800"/>
          </a:xfrm>
          <a:prstGeom prst="rect">
            <a:avLst/>
          </a:prstGeom>
          <a:noFill/>
          <a:ln w="9525">
            <a:noFill/>
            <a:miter lim="800000"/>
            <a:headEnd/>
            <a:tailEnd/>
          </a:ln>
        </p:spPr>
      </p:pic>
    </p:spTree>
    <p:extLst>
      <p:ext uri="{BB962C8B-B14F-4D97-AF65-F5344CB8AC3E}">
        <p14:creationId xmlns:p14="http://schemas.microsoft.com/office/powerpoint/2010/main" val="217418158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cstate="print"/>
          <a:srcRect/>
          <a:stretch>
            <a:fillRect/>
          </a:stretch>
        </p:blipFill>
        <p:spPr bwMode="auto">
          <a:xfrm>
            <a:off x="-130391" y="1066800"/>
            <a:ext cx="9253093" cy="4648200"/>
          </a:xfrm>
          <a:prstGeom prst="rect">
            <a:avLst/>
          </a:prstGeom>
          <a:noFill/>
          <a:ln w="9525">
            <a:noFill/>
            <a:miter lim="800000"/>
            <a:headEnd/>
            <a:tailEnd/>
          </a:ln>
        </p:spPr>
      </p:pic>
    </p:spTree>
    <p:extLst>
      <p:ext uri="{BB962C8B-B14F-4D97-AF65-F5344CB8AC3E}">
        <p14:creationId xmlns:p14="http://schemas.microsoft.com/office/powerpoint/2010/main" val="3677639516"/>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cstate="print"/>
          <a:srcRect/>
          <a:stretch>
            <a:fillRect/>
          </a:stretch>
        </p:blipFill>
        <p:spPr bwMode="auto">
          <a:xfrm>
            <a:off x="-65880" y="990600"/>
            <a:ext cx="9275756" cy="4876799"/>
          </a:xfrm>
          <a:prstGeom prst="rect">
            <a:avLst/>
          </a:prstGeom>
          <a:noFill/>
          <a:ln w="9525">
            <a:noFill/>
            <a:miter lim="800000"/>
            <a:headEnd/>
            <a:tailEnd/>
          </a:ln>
        </p:spPr>
      </p:pic>
    </p:spTree>
    <p:extLst>
      <p:ext uri="{BB962C8B-B14F-4D97-AF65-F5344CB8AC3E}">
        <p14:creationId xmlns:p14="http://schemas.microsoft.com/office/powerpoint/2010/main" val="20623458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cstate="print"/>
          <a:srcRect/>
          <a:stretch>
            <a:fillRect/>
          </a:stretch>
        </p:blipFill>
        <p:spPr bwMode="auto">
          <a:xfrm>
            <a:off x="44079" y="1828800"/>
            <a:ext cx="9055837" cy="3200399"/>
          </a:xfrm>
          <a:prstGeom prst="rect">
            <a:avLst/>
          </a:prstGeom>
          <a:noFill/>
          <a:ln w="9525">
            <a:noFill/>
            <a:miter lim="800000"/>
            <a:headEnd/>
            <a:tailEnd/>
          </a:ln>
        </p:spPr>
      </p:pic>
    </p:spTree>
    <p:extLst>
      <p:ext uri="{BB962C8B-B14F-4D97-AF65-F5344CB8AC3E}">
        <p14:creationId xmlns:p14="http://schemas.microsoft.com/office/powerpoint/2010/main" val="1452856036"/>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cstate="print"/>
          <a:srcRect/>
          <a:stretch>
            <a:fillRect/>
          </a:stretch>
        </p:blipFill>
        <p:spPr bwMode="auto">
          <a:xfrm>
            <a:off x="-21980" y="1524000"/>
            <a:ext cx="9187961" cy="3810000"/>
          </a:xfrm>
          <a:prstGeom prst="rect">
            <a:avLst/>
          </a:prstGeom>
          <a:noFill/>
          <a:ln w="9525">
            <a:noFill/>
            <a:miter lim="800000"/>
            <a:headEnd/>
            <a:tailEnd/>
          </a:ln>
        </p:spPr>
      </p:pic>
    </p:spTree>
    <p:extLst>
      <p:ext uri="{BB962C8B-B14F-4D97-AF65-F5344CB8AC3E}">
        <p14:creationId xmlns:p14="http://schemas.microsoft.com/office/powerpoint/2010/main" val="315499906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gets in your way?</a:t>
            </a:r>
            <a:endParaRPr lang="en-US" dirty="0"/>
          </a:p>
        </p:txBody>
      </p:sp>
    </p:spTree>
    <p:extLst>
      <p:ext uri="{BB962C8B-B14F-4D97-AF65-F5344CB8AC3E}">
        <p14:creationId xmlns:p14="http://schemas.microsoft.com/office/powerpoint/2010/main" val="131824602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7" name="Picture 9"/>
          <p:cNvPicPr>
            <a:picLocks noChangeAspect="1" noChangeArrowheads="1"/>
          </p:cNvPicPr>
          <p:nvPr/>
        </p:nvPicPr>
        <p:blipFill>
          <a:blip r:embed="rId3" cstate="print"/>
          <a:srcRect/>
          <a:stretch>
            <a:fillRect/>
          </a:stretch>
        </p:blipFill>
        <p:spPr bwMode="auto">
          <a:xfrm>
            <a:off x="0" y="152400"/>
            <a:ext cx="4514850" cy="2476500"/>
          </a:xfrm>
          <a:prstGeom prst="rect">
            <a:avLst/>
          </a:prstGeom>
          <a:noFill/>
          <a:ln w="9525">
            <a:noFill/>
            <a:miter lim="800000"/>
            <a:headEnd/>
            <a:tailEnd/>
          </a:ln>
        </p:spPr>
      </p:pic>
      <p:sp>
        <p:nvSpPr>
          <p:cNvPr id="2" name="Title 1"/>
          <p:cNvSpPr>
            <a:spLocks noGrp="1"/>
          </p:cNvSpPr>
          <p:nvPr>
            <p:ph type="ctrTitle"/>
          </p:nvPr>
        </p:nvSpPr>
        <p:spPr/>
        <p:txBody>
          <a:bodyPr/>
          <a:lstStyle/>
          <a:p>
            <a:r>
              <a:rPr lang="en-US" dirty="0" smtClean="0"/>
              <a:t>Creation Ego?</a:t>
            </a:r>
            <a:endParaRPr lang="en-US" dirty="0"/>
          </a:p>
        </p:txBody>
      </p:sp>
      <p:pic>
        <p:nvPicPr>
          <p:cNvPr id="2050" name="Picture 2"/>
          <p:cNvPicPr>
            <a:picLocks noChangeAspect="1" noChangeArrowheads="1"/>
          </p:cNvPicPr>
          <p:nvPr/>
        </p:nvPicPr>
        <p:blipFill>
          <a:blip r:embed="rId4" cstate="print"/>
          <a:srcRect/>
          <a:stretch>
            <a:fillRect/>
          </a:stretch>
        </p:blipFill>
        <p:spPr bwMode="auto">
          <a:xfrm>
            <a:off x="914400" y="3962400"/>
            <a:ext cx="2752725" cy="1704975"/>
          </a:xfrm>
          <a:prstGeom prst="rect">
            <a:avLst/>
          </a:prstGeom>
          <a:noFill/>
          <a:ln w="9525">
            <a:noFill/>
            <a:miter lim="800000"/>
            <a:headEnd/>
            <a:tailEnd/>
          </a:ln>
        </p:spPr>
      </p:pic>
      <p:pic>
        <p:nvPicPr>
          <p:cNvPr id="2051" name="Picture 3"/>
          <p:cNvPicPr>
            <a:picLocks noChangeAspect="1" noChangeArrowheads="1"/>
          </p:cNvPicPr>
          <p:nvPr/>
        </p:nvPicPr>
        <p:blipFill>
          <a:blip r:embed="rId5" cstate="print"/>
          <a:srcRect/>
          <a:stretch>
            <a:fillRect/>
          </a:stretch>
        </p:blipFill>
        <p:spPr bwMode="auto">
          <a:xfrm>
            <a:off x="3048000" y="3352800"/>
            <a:ext cx="2695575" cy="857250"/>
          </a:xfrm>
          <a:prstGeom prst="rect">
            <a:avLst/>
          </a:prstGeom>
          <a:noFill/>
          <a:ln w="9525">
            <a:noFill/>
            <a:miter lim="800000"/>
            <a:headEnd/>
            <a:tailEnd/>
          </a:ln>
        </p:spPr>
      </p:pic>
      <p:pic>
        <p:nvPicPr>
          <p:cNvPr id="2052" name="Picture 4"/>
          <p:cNvPicPr>
            <a:picLocks noChangeAspect="1" noChangeArrowheads="1"/>
          </p:cNvPicPr>
          <p:nvPr/>
        </p:nvPicPr>
        <p:blipFill>
          <a:blip r:embed="rId6" cstate="print"/>
          <a:srcRect/>
          <a:stretch>
            <a:fillRect/>
          </a:stretch>
        </p:blipFill>
        <p:spPr bwMode="auto">
          <a:xfrm>
            <a:off x="6553200" y="3200400"/>
            <a:ext cx="2409825" cy="1295400"/>
          </a:xfrm>
          <a:prstGeom prst="rect">
            <a:avLst/>
          </a:prstGeom>
          <a:noFill/>
          <a:ln w="9525">
            <a:noFill/>
            <a:miter lim="800000"/>
            <a:headEnd/>
            <a:tailEnd/>
          </a:ln>
        </p:spPr>
      </p:pic>
      <p:pic>
        <p:nvPicPr>
          <p:cNvPr id="2053" name="Picture 5"/>
          <p:cNvPicPr>
            <a:picLocks noChangeAspect="1" noChangeArrowheads="1"/>
          </p:cNvPicPr>
          <p:nvPr/>
        </p:nvPicPr>
        <p:blipFill>
          <a:blip r:embed="rId7" cstate="print"/>
          <a:srcRect/>
          <a:stretch>
            <a:fillRect/>
          </a:stretch>
        </p:blipFill>
        <p:spPr bwMode="auto">
          <a:xfrm>
            <a:off x="4495800" y="990600"/>
            <a:ext cx="2524125" cy="1457325"/>
          </a:xfrm>
          <a:prstGeom prst="rect">
            <a:avLst/>
          </a:prstGeom>
          <a:noFill/>
          <a:ln w="9525">
            <a:noFill/>
            <a:miter lim="800000"/>
            <a:headEnd/>
            <a:tailEnd/>
          </a:ln>
        </p:spPr>
      </p:pic>
      <p:pic>
        <p:nvPicPr>
          <p:cNvPr id="2054" name="Picture 6"/>
          <p:cNvPicPr>
            <a:picLocks noChangeAspect="1" noChangeArrowheads="1"/>
          </p:cNvPicPr>
          <p:nvPr/>
        </p:nvPicPr>
        <p:blipFill>
          <a:blip r:embed="rId8" cstate="print"/>
          <a:srcRect/>
          <a:stretch>
            <a:fillRect/>
          </a:stretch>
        </p:blipFill>
        <p:spPr bwMode="auto">
          <a:xfrm>
            <a:off x="3962400" y="4191000"/>
            <a:ext cx="2495550" cy="1038225"/>
          </a:xfrm>
          <a:prstGeom prst="rect">
            <a:avLst/>
          </a:prstGeom>
          <a:noFill/>
          <a:ln w="9525">
            <a:noFill/>
            <a:miter lim="800000"/>
            <a:headEnd/>
            <a:tailEnd/>
          </a:ln>
        </p:spPr>
      </p:pic>
      <p:pic>
        <p:nvPicPr>
          <p:cNvPr id="2055" name="Picture 7"/>
          <p:cNvPicPr>
            <a:picLocks noChangeAspect="1" noChangeArrowheads="1"/>
          </p:cNvPicPr>
          <p:nvPr/>
        </p:nvPicPr>
        <p:blipFill>
          <a:blip r:embed="rId9" cstate="print"/>
          <a:srcRect/>
          <a:stretch>
            <a:fillRect/>
          </a:stretch>
        </p:blipFill>
        <p:spPr bwMode="auto">
          <a:xfrm>
            <a:off x="381000" y="2590800"/>
            <a:ext cx="2305050" cy="857250"/>
          </a:xfrm>
          <a:prstGeom prst="rect">
            <a:avLst/>
          </a:prstGeom>
          <a:noFill/>
          <a:ln w="9525">
            <a:noFill/>
            <a:miter lim="800000"/>
            <a:headEnd/>
            <a:tailEnd/>
          </a:ln>
        </p:spPr>
      </p:pic>
      <p:pic>
        <p:nvPicPr>
          <p:cNvPr id="2056" name="Picture 8"/>
          <p:cNvPicPr>
            <a:picLocks noChangeAspect="1" noChangeArrowheads="1"/>
          </p:cNvPicPr>
          <p:nvPr/>
        </p:nvPicPr>
        <p:blipFill>
          <a:blip r:embed="rId10" cstate="print"/>
          <a:srcRect/>
          <a:stretch>
            <a:fillRect/>
          </a:stretch>
        </p:blipFill>
        <p:spPr bwMode="auto">
          <a:xfrm>
            <a:off x="2971800" y="5181600"/>
            <a:ext cx="5619750" cy="1533525"/>
          </a:xfrm>
          <a:prstGeom prst="rect">
            <a:avLst/>
          </a:prstGeom>
          <a:noFill/>
          <a:ln w="9525">
            <a:noFill/>
            <a:miter lim="800000"/>
            <a:headEnd/>
            <a:tailEnd/>
          </a:ln>
        </p:spPr>
      </p:pic>
      <p:pic>
        <p:nvPicPr>
          <p:cNvPr id="2058" name="Picture 10"/>
          <p:cNvPicPr>
            <a:picLocks noChangeAspect="1" noChangeArrowheads="1"/>
          </p:cNvPicPr>
          <p:nvPr/>
        </p:nvPicPr>
        <p:blipFill>
          <a:blip r:embed="rId11" cstate="print"/>
          <a:srcRect/>
          <a:stretch>
            <a:fillRect/>
          </a:stretch>
        </p:blipFill>
        <p:spPr bwMode="auto">
          <a:xfrm>
            <a:off x="7086600" y="2438400"/>
            <a:ext cx="1866900" cy="5619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cstate="print"/>
          <a:srcRect/>
          <a:stretch>
            <a:fillRect/>
          </a:stretch>
        </p:blipFill>
        <p:spPr bwMode="auto">
          <a:xfrm>
            <a:off x="0" y="520199"/>
            <a:ext cx="9143999" cy="5817599"/>
          </a:xfrm>
          <a:prstGeom prst="rect">
            <a:avLst/>
          </a:prstGeom>
          <a:noFill/>
          <a:ln w="9525">
            <a:noFill/>
            <a:miter lim="800000"/>
            <a:headEnd/>
            <a:tailEnd/>
          </a:ln>
        </p:spPr>
      </p:pic>
    </p:spTree>
    <p:extLst>
      <p:ext uri="{BB962C8B-B14F-4D97-AF65-F5344CB8AC3E}">
        <p14:creationId xmlns:p14="http://schemas.microsoft.com/office/powerpoint/2010/main" val="3348071690"/>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cstate="print"/>
          <a:srcRect/>
          <a:stretch>
            <a:fillRect/>
          </a:stretch>
        </p:blipFill>
        <p:spPr bwMode="auto">
          <a:xfrm>
            <a:off x="0" y="737420"/>
            <a:ext cx="9231682" cy="5434780"/>
          </a:xfrm>
          <a:prstGeom prst="rect">
            <a:avLst/>
          </a:prstGeom>
          <a:noFill/>
          <a:ln w="9525">
            <a:noFill/>
            <a:miter lim="800000"/>
            <a:headEnd/>
            <a:tailEnd/>
          </a:ln>
        </p:spPr>
      </p:pic>
    </p:spTree>
    <p:extLst>
      <p:ext uri="{BB962C8B-B14F-4D97-AF65-F5344CB8AC3E}">
        <p14:creationId xmlns:p14="http://schemas.microsoft.com/office/powerpoint/2010/main" val="3352573134"/>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ChangeAspect="1" noChangeArrowheads="1"/>
          </p:cNvPicPr>
          <p:nvPr/>
        </p:nvPicPr>
        <p:blipFill>
          <a:blip r:embed="rId2" cstate="print"/>
          <a:srcRect/>
          <a:stretch>
            <a:fillRect/>
          </a:stretch>
        </p:blipFill>
        <p:spPr bwMode="auto">
          <a:xfrm>
            <a:off x="0" y="386097"/>
            <a:ext cx="9144000" cy="6085806"/>
          </a:xfrm>
          <a:prstGeom prst="rect">
            <a:avLst/>
          </a:prstGeom>
          <a:noFill/>
          <a:ln w="9525">
            <a:noFill/>
            <a:miter lim="800000"/>
            <a:headEnd/>
            <a:tailEnd/>
          </a:ln>
        </p:spPr>
      </p:pic>
    </p:spTree>
    <p:extLst>
      <p:ext uri="{BB962C8B-B14F-4D97-AF65-F5344CB8AC3E}">
        <p14:creationId xmlns:p14="http://schemas.microsoft.com/office/powerpoint/2010/main" val="4241215978"/>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cstate="print"/>
          <a:srcRect/>
          <a:stretch>
            <a:fillRect/>
          </a:stretch>
        </p:blipFill>
        <p:spPr bwMode="auto">
          <a:xfrm>
            <a:off x="-61722" y="990600"/>
            <a:ext cx="9129521" cy="4804223"/>
          </a:xfrm>
          <a:prstGeom prst="rect">
            <a:avLst/>
          </a:prstGeom>
          <a:noFill/>
          <a:ln w="9525">
            <a:noFill/>
            <a:miter lim="800000"/>
            <a:headEnd/>
            <a:tailEnd/>
          </a:ln>
        </p:spPr>
      </p:pic>
    </p:spTree>
    <p:extLst>
      <p:ext uri="{BB962C8B-B14F-4D97-AF65-F5344CB8AC3E}">
        <p14:creationId xmlns:p14="http://schemas.microsoft.com/office/powerpoint/2010/main" val="1548032001"/>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cstate="print"/>
          <a:srcRect/>
          <a:stretch>
            <a:fillRect/>
          </a:stretch>
        </p:blipFill>
        <p:spPr bwMode="auto">
          <a:xfrm>
            <a:off x="-38100" y="990599"/>
            <a:ext cx="9105900" cy="4816343"/>
          </a:xfrm>
          <a:prstGeom prst="rect">
            <a:avLst/>
          </a:prstGeom>
          <a:noFill/>
          <a:ln w="9525">
            <a:noFill/>
            <a:miter lim="800000"/>
            <a:headEnd/>
            <a:tailEnd/>
          </a:ln>
        </p:spPr>
      </p:pic>
    </p:spTree>
    <p:extLst>
      <p:ext uri="{BB962C8B-B14F-4D97-AF65-F5344CB8AC3E}">
        <p14:creationId xmlns:p14="http://schemas.microsoft.com/office/powerpoint/2010/main" val="3940231439"/>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p:cNvPicPr>
            <a:picLocks noChangeAspect="1" noChangeArrowheads="1"/>
          </p:cNvPicPr>
          <p:nvPr/>
        </p:nvPicPr>
        <p:blipFill>
          <a:blip r:embed="rId2" cstate="print"/>
          <a:srcRect/>
          <a:stretch>
            <a:fillRect/>
          </a:stretch>
        </p:blipFill>
        <p:spPr bwMode="auto">
          <a:xfrm>
            <a:off x="1" y="766267"/>
            <a:ext cx="9151328" cy="5329733"/>
          </a:xfrm>
          <a:prstGeom prst="rect">
            <a:avLst/>
          </a:prstGeom>
          <a:noFill/>
          <a:ln w="9525">
            <a:noFill/>
            <a:miter lim="800000"/>
            <a:headEnd/>
            <a:tailEnd/>
          </a:ln>
        </p:spPr>
      </p:pic>
    </p:spTree>
    <p:extLst>
      <p:ext uri="{BB962C8B-B14F-4D97-AF65-F5344CB8AC3E}">
        <p14:creationId xmlns:p14="http://schemas.microsoft.com/office/powerpoint/2010/main" val="4116138109"/>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p:cNvPicPr>
            <a:picLocks noChangeAspect="1" noChangeArrowheads="1"/>
          </p:cNvPicPr>
          <p:nvPr/>
        </p:nvPicPr>
        <p:blipFill>
          <a:blip r:embed="rId2" cstate="print"/>
          <a:srcRect/>
          <a:stretch>
            <a:fillRect/>
          </a:stretch>
        </p:blipFill>
        <p:spPr bwMode="auto">
          <a:xfrm>
            <a:off x="45308" y="1295400"/>
            <a:ext cx="9053384" cy="4267200"/>
          </a:xfrm>
          <a:prstGeom prst="rect">
            <a:avLst/>
          </a:prstGeom>
          <a:noFill/>
          <a:ln w="9525">
            <a:noFill/>
            <a:miter lim="800000"/>
            <a:headEnd/>
            <a:tailEnd/>
          </a:ln>
        </p:spPr>
      </p:pic>
    </p:spTree>
    <p:extLst>
      <p:ext uri="{BB962C8B-B14F-4D97-AF65-F5344CB8AC3E}">
        <p14:creationId xmlns:p14="http://schemas.microsoft.com/office/powerpoint/2010/main" val="40202231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ChangeAspect="1" noChangeArrowheads="1"/>
          </p:cNvPicPr>
          <p:nvPr/>
        </p:nvPicPr>
        <p:blipFill>
          <a:blip r:embed="rId2" cstate="print"/>
          <a:srcRect/>
          <a:stretch>
            <a:fillRect/>
          </a:stretch>
        </p:blipFill>
        <p:spPr bwMode="auto">
          <a:xfrm>
            <a:off x="0" y="473289"/>
            <a:ext cx="9144000" cy="5911424"/>
          </a:xfrm>
          <a:prstGeom prst="rect">
            <a:avLst/>
          </a:prstGeom>
          <a:noFill/>
          <a:ln w="9525">
            <a:noFill/>
            <a:miter lim="800000"/>
            <a:headEnd/>
            <a:tailEnd/>
          </a:ln>
        </p:spPr>
      </p:pic>
    </p:spTree>
    <p:extLst>
      <p:ext uri="{BB962C8B-B14F-4D97-AF65-F5344CB8AC3E}">
        <p14:creationId xmlns:p14="http://schemas.microsoft.com/office/powerpoint/2010/main" val="650188177"/>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can you make a bigger impact?</a:t>
            </a:r>
            <a:endParaRPr lang="en-US" dirty="0"/>
          </a:p>
        </p:txBody>
      </p:sp>
    </p:spTree>
    <p:extLst>
      <p:ext uri="{BB962C8B-B14F-4D97-AF65-F5344CB8AC3E}">
        <p14:creationId xmlns:p14="http://schemas.microsoft.com/office/powerpoint/2010/main" val="2739804578"/>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can we better reflect the world?</a:t>
            </a:r>
            <a:endParaRPr lang="en-US" dirty="0"/>
          </a:p>
        </p:txBody>
      </p:sp>
    </p:spTree>
    <p:extLst>
      <p:ext uri="{BB962C8B-B14F-4D97-AF65-F5344CB8AC3E}">
        <p14:creationId xmlns:p14="http://schemas.microsoft.com/office/powerpoint/2010/main" val="28552800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4" descr="mActon_muppet.jpg"/>
          <p:cNvPicPr>
            <a:picLocks noChangeAspect="1" noChangeArrowheads="1"/>
          </p:cNvPicPr>
          <p:nvPr/>
        </p:nvPicPr>
        <p:blipFill>
          <a:blip r:embed="rId3" cstate="print"/>
          <a:srcRect/>
          <a:stretch>
            <a:fillRect/>
          </a:stretch>
        </p:blipFill>
        <p:spPr bwMode="auto">
          <a:xfrm>
            <a:off x="0" y="1778000"/>
            <a:ext cx="3810000" cy="5080000"/>
          </a:xfrm>
          <a:prstGeom prst="rect">
            <a:avLst/>
          </a:prstGeom>
          <a:noFill/>
          <a:ln w="9525">
            <a:noFill/>
            <a:miter lim="800000"/>
            <a:headEnd/>
            <a:tailEnd/>
          </a:ln>
        </p:spPr>
      </p:pic>
      <p:sp>
        <p:nvSpPr>
          <p:cNvPr id="2" name="Title 1"/>
          <p:cNvSpPr>
            <a:spLocks noGrp="1"/>
          </p:cNvSpPr>
          <p:nvPr>
            <p:ph type="ctrTitle"/>
          </p:nvPr>
        </p:nvSpPr>
        <p:spPr>
          <a:xfrm>
            <a:off x="1066800" y="2895600"/>
            <a:ext cx="7772400" cy="1470025"/>
          </a:xfrm>
        </p:spPr>
        <p:txBody>
          <a:bodyPr>
            <a:normAutofit fontScale="90000"/>
          </a:bodyPr>
          <a:lstStyle/>
          <a:p>
            <a:pPr algn="r"/>
            <a:r>
              <a:rPr lang="en-US" b="1" dirty="0" smtClean="0"/>
              <a:t>Mike Acton Presents:</a:t>
            </a:r>
            <a:br>
              <a:rPr lang="en-US" b="1" dirty="0" smtClean="0"/>
            </a:br>
            <a:r>
              <a:rPr lang="en-US" dirty="0" smtClean="0"/>
              <a:t/>
            </a:r>
            <a:br>
              <a:rPr lang="en-US" dirty="0" smtClean="0"/>
            </a:br>
            <a:r>
              <a:rPr lang="en-US" dirty="0" smtClean="0"/>
              <a:t>Mike Acton’s Vision of </a:t>
            </a:r>
            <a:br>
              <a:rPr lang="en-US" dirty="0" smtClean="0"/>
            </a:br>
            <a:r>
              <a:rPr lang="en-US" dirty="0" smtClean="0"/>
              <a:t>The Engine of The Future</a:t>
            </a:r>
            <a:br>
              <a:rPr lang="en-US" dirty="0" smtClean="0"/>
            </a:br>
            <a:r>
              <a:rPr lang="en-US" dirty="0" smtClean="0"/>
              <a:t/>
            </a:r>
            <a:br>
              <a:rPr lang="en-US" dirty="0" smtClean="0"/>
            </a:br>
            <a:r>
              <a:rPr lang="en-US" i="1" dirty="0" smtClean="0"/>
              <a:t>Presented by Mike Acton</a:t>
            </a:r>
            <a:endParaRPr lang="en-US" i="1" dirty="0"/>
          </a:p>
        </p:txBody>
      </p:sp>
      <p:sp>
        <p:nvSpPr>
          <p:cNvPr id="3" name="TextBox 2"/>
          <p:cNvSpPr txBox="1"/>
          <p:nvPr/>
        </p:nvSpPr>
        <p:spPr>
          <a:xfrm>
            <a:off x="304800" y="685800"/>
            <a:ext cx="2755241" cy="584775"/>
          </a:xfrm>
          <a:prstGeom prst="rect">
            <a:avLst/>
          </a:prstGeom>
          <a:noFill/>
        </p:spPr>
        <p:txBody>
          <a:bodyPr wrap="none" rtlCol="0">
            <a:spAutoFit/>
          </a:bodyPr>
          <a:lstStyle/>
          <a:p>
            <a:r>
              <a:rPr lang="en-US" sz="3200" dirty="0" smtClean="0"/>
              <a:t>Maybe a little…</a:t>
            </a:r>
            <a:endParaRPr lang="en-US" sz="3200" dirty="0"/>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can we better reflect the player?</a:t>
            </a:r>
            <a:endParaRPr lang="en-US" dirty="0"/>
          </a:p>
        </p:txBody>
      </p:sp>
    </p:spTree>
    <p:extLst>
      <p:ext uri="{BB962C8B-B14F-4D97-AF65-F5344CB8AC3E}">
        <p14:creationId xmlns:p14="http://schemas.microsoft.com/office/powerpoint/2010/main" val="3434857025"/>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can we better reflect our passions?</a:t>
            </a:r>
            <a:endParaRPr lang="en-US" dirty="0"/>
          </a:p>
        </p:txBody>
      </p:sp>
    </p:spTree>
    <p:extLst>
      <p:ext uri="{BB962C8B-B14F-4D97-AF65-F5344CB8AC3E}">
        <p14:creationId xmlns:p14="http://schemas.microsoft.com/office/powerpoint/2010/main" val="1523906339"/>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can we overcome our biases?</a:t>
            </a:r>
            <a:endParaRPr lang="en-US" dirty="0"/>
          </a:p>
        </p:txBody>
      </p:sp>
    </p:spTree>
    <p:extLst>
      <p:ext uri="{BB962C8B-B14F-4D97-AF65-F5344CB8AC3E}">
        <p14:creationId xmlns:p14="http://schemas.microsoft.com/office/powerpoint/2010/main" val="849663120"/>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can we use feedback better?</a:t>
            </a:r>
            <a:endParaRPr lang="en-US" dirty="0"/>
          </a:p>
        </p:txBody>
      </p:sp>
    </p:spTree>
    <p:extLst>
      <p:ext uri="{BB962C8B-B14F-4D97-AF65-F5344CB8AC3E}">
        <p14:creationId xmlns:p14="http://schemas.microsoft.com/office/powerpoint/2010/main" val="166241158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Where can I make all new mistakes?</a:t>
            </a:r>
            <a:endParaRPr lang="en-US" dirty="0"/>
          </a:p>
        </p:txBody>
      </p:sp>
    </p:spTree>
    <p:extLst>
      <p:ext uri="{BB962C8B-B14F-4D97-AF65-F5344CB8AC3E}">
        <p14:creationId xmlns:p14="http://schemas.microsoft.com/office/powerpoint/2010/main" val="3858269122"/>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am I going to focus on?</a:t>
            </a:r>
            <a:endParaRPr lang="en-US" dirty="0"/>
          </a:p>
        </p:txBody>
      </p:sp>
    </p:spTree>
    <p:extLst>
      <p:ext uri="{BB962C8B-B14F-4D97-AF65-F5344CB8AC3E}">
        <p14:creationId xmlns:p14="http://schemas.microsoft.com/office/powerpoint/2010/main" val="2237535105"/>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What else is out there?</a:t>
            </a:r>
            <a:endParaRPr lang="en-US" dirty="0"/>
          </a:p>
        </p:txBody>
      </p:sp>
    </p:spTree>
    <p:extLst>
      <p:ext uri="{BB962C8B-B14F-4D97-AF65-F5344CB8AC3E}">
        <p14:creationId xmlns:p14="http://schemas.microsoft.com/office/powerpoint/2010/main" val="1547519329"/>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92765" y="1447800"/>
            <a:ext cx="9130748" cy="4038600"/>
          </a:xfrm>
          <a:prstGeom prst="rect">
            <a:avLst/>
          </a:prstGeom>
          <a:noFill/>
          <a:ln w="9525">
            <a:noFill/>
            <a:miter lim="800000"/>
            <a:headEnd/>
            <a:tailEnd/>
          </a:ln>
        </p:spPr>
      </p:pic>
    </p:spTree>
    <p:extLst>
      <p:ext uri="{BB962C8B-B14F-4D97-AF65-F5344CB8AC3E}">
        <p14:creationId xmlns:p14="http://schemas.microsoft.com/office/powerpoint/2010/main" val="1132937447"/>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0" y="533902"/>
            <a:ext cx="8991600" cy="5693694"/>
          </a:xfrm>
          <a:prstGeom prst="rect">
            <a:avLst/>
          </a:prstGeom>
          <a:noFill/>
          <a:ln w="9525">
            <a:noFill/>
            <a:miter lim="800000"/>
            <a:headEnd/>
            <a:tailEnd/>
          </a:ln>
        </p:spPr>
      </p:pic>
    </p:spTree>
    <p:extLst>
      <p:ext uri="{BB962C8B-B14F-4D97-AF65-F5344CB8AC3E}">
        <p14:creationId xmlns:p14="http://schemas.microsoft.com/office/powerpoint/2010/main" val="3796612977"/>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srcRect/>
          <a:stretch>
            <a:fillRect/>
          </a:stretch>
        </p:blipFill>
        <p:spPr bwMode="auto">
          <a:xfrm>
            <a:off x="0" y="633382"/>
            <a:ext cx="9144000" cy="5591236"/>
          </a:xfrm>
          <a:prstGeom prst="rect">
            <a:avLst/>
          </a:prstGeom>
          <a:noFill/>
          <a:ln w="9525">
            <a:noFill/>
            <a:miter lim="800000"/>
            <a:headEnd/>
            <a:tailEnd/>
          </a:ln>
        </p:spPr>
      </p:pic>
    </p:spTree>
    <p:extLst>
      <p:ext uri="{BB962C8B-B14F-4D97-AF65-F5344CB8AC3E}">
        <p14:creationId xmlns:p14="http://schemas.microsoft.com/office/powerpoint/2010/main" val="150742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Why am I here?</a:t>
            </a:r>
            <a:endParaRPr 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Because I believe…</a:t>
            </a:r>
            <a:endParaRPr lang="en-US" dirty="0"/>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cstate="print"/>
          <a:srcRect/>
          <a:stretch>
            <a:fillRect/>
          </a:stretch>
        </p:blipFill>
        <p:spPr bwMode="auto">
          <a:xfrm>
            <a:off x="0" y="546492"/>
            <a:ext cx="9144000" cy="5765018"/>
          </a:xfrm>
          <a:prstGeom prst="rect">
            <a:avLst/>
          </a:prstGeom>
          <a:noFill/>
          <a:ln w="9525">
            <a:noFill/>
            <a:miter lim="800000"/>
            <a:headEnd/>
            <a:tailEnd/>
          </a:ln>
        </p:spPr>
      </p:pic>
    </p:spTree>
    <p:extLst>
      <p:ext uri="{BB962C8B-B14F-4D97-AF65-F5344CB8AC3E}">
        <p14:creationId xmlns:p14="http://schemas.microsoft.com/office/powerpoint/2010/main" val="384369193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srcRect/>
          <a:stretch>
            <a:fillRect/>
          </a:stretch>
        </p:blipFill>
        <p:spPr bwMode="auto">
          <a:xfrm>
            <a:off x="0" y="590176"/>
            <a:ext cx="9144000" cy="5677648"/>
          </a:xfrm>
          <a:prstGeom prst="rect">
            <a:avLst/>
          </a:prstGeom>
          <a:noFill/>
          <a:ln w="9525">
            <a:noFill/>
            <a:miter lim="800000"/>
            <a:headEnd/>
            <a:tailEnd/>
          </a:ln>
        </p:spPr>
      </p:pic>
    </p:spTree>
    <p:extLst>
      <p:ext uri="{BB962C8B-B14F-4D97-AF65-F5344CB8AC3E}">
        <p14:creationId xmlns:p14="http://schemas.microsoft.com/office/powerpoint/2010/main" val="3485758731"/>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srcRect/>
          <a:stretch>
            <a:fillRect/>
          </a:stretch>
        </p:blipFill>
        <p:spPr bwMode="auto">
          <a:xfrm>
            <a:off x="0" y="651617"/>
            <a:ext cx="9144000" cy="5554766"/>
          </a:xfrm>
          <a:prstGeom prst="rect">
            <a:avLst/>
          </a:prstGeom>
          <a:noFill/>
          <a:ln w="9525">
            <a:noFill/>
            <a:miter lim="800000"/>
            <a:headEnd/>
            <a:tailEnd/>
          </a:ln>
        </p:spPr>
      </p:pic>
    </p:spTree>
    <p:extLst>
      <p:ext uri="{BB962C8B-B14F-4D97-AF65-F5344CB8AC3E}">
        <p14:creationId xmlns:p14="http://schemas.microsoft.com/office/powerpoint/2010/main" val="1767864830"/>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cstate="print"/>
          <a:srcRect/>
          <a:stretch>
            <a:fillRect/>
          </a:stretch>
        </p:blipFill>
        <p:spPr bwMode="auto">
          <a:xfrm>
            <a:off x="0" y="574216"/>
            <a:ext cx="9143999" cy="5709565"/>
          </a:xfrm>
          <a:prstGeom prst="rect">
            <a:avLst/>
          </a:prstGeom>
          <a:noFill/>
          <a:ln w="9525">
            <a:noFill/>
            <a:miter lim="800000"/>
            <a:headEnd/>
            <a:tailEnd/>
          </a:ln>
        </p:spPr>
      </p:pic>
    </p:spTree>
    <p:extLst>
      <p:ext uri="{BB962C8B-B14F-4D97-AF65-F5344CB8AC3E}">
        <p14:creationId xmlns:p14="http://schemas.microsoft.com/office/powerpoint/2010/main" val="2150984636"/>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cstate="print"/>
          <a:srcRect/>
          <a:stretch>
            <a:fillRect/>
          </a:stretch>
        </p:blipFill>
        <p:spPr bwMode="auto">
          <a:xfrm>
            <a:off x="0" y="567951"/>
            <a:ext cx="9144000" cy="5722099"/>
          </a:xfrm>
          <a:prstGeom prst="rect">
            <a:avLst/>
          </a:prstGeom>
          <a:noFill/>
          <a:ln w="9525">
            <a:noFill/>
            <a:miter lim="800000"/>
            <a:headEnd/>
            <a:tailEnd/>
          </a:ln>
        </p:spPr>
      </p:pic>
    </p:spTree>
    <p:extLst>
      <p:ext uri="{BB962C8B-B14F-4D97-AF65-F5344CB8AC3E}">
        <p14:creationId xmlns:p14="http://schemas.microsoft.com/office/powerpoint/2010/main" val="263385999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can we use the unexpected?</a:t>
            </a:r>
            <a:endParaRPr lang="en-US" dirty="0"/>
          </a:p>
        </p:txBody>
      </p:sp>
    </p:spTree>
    <p:extLst>
      <p:ext uri="{BB962C8B-B14F-4D97-AF65-F5344CB8AC3E}">
        <p14:creationId xmlns:p14="http://schemas.microsoft.com/office/powerpoint/2010/main" val="2789764635"/>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can we have more fun?</a:t>
            </a:r>
            <a:endParaRPr lang="en-US" dirty="0"/>
          </a:p>
        </p:txBody>
      </p:sp>
    </p:spTree>
    <p:extLst>
      <p:ext uri="{BB962C8B-B14F-4D97-AF65-F5344CB8AC3E}">
        <p14:creationId xmlns:p14="http://schemas.microsoft.com/office/powerpoint/2010/main" val="132637098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How can we better understand the data?</a:t>
            </a:r>
            <a:endParaRPr lang="en-US" dirty="0"/>
          </a:p>
        </p:txBody>
      </p:sp>
    </p:spTree>
    <p:extLst>
      <p:ext uri="{BB962C8B-B14F-4D97-AF65-F5344CB8AC3E}">
        <p14:creationId xmlns:p14="http://schemas.microsoft.com/office/powerpoint/2010/main" val="3679072731"/>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http://1.bp.blogspot.com/_Izzl8h4nWHs/S8ubqrAhyQI/AAAAAAAAAHw/KfDpzmjPNME/s1600/pacman.PNG.png"/>
          <p:cNvPicPr>
            <a:picLocks noChangeAspect="1" noChangeArrowheads="1"/>
          </p:cNvPicPr>
          <p:nvPr/>
        </p:nvPicPr>
        <p:blipFill>
          <a:blip r:embed="rId2" cstate="print"/>
          <a:srcRect/>
          <a:stretch>
            <a:fillRect/>
          </a:stretch>
        </p:blipFill>
        <p:spPr bwMode="auto">
          <a:xfrm>
            <a:off x="1295400" y="304800"/>
            <a:ext cx="4752975" cy="4267200"/>
          </a:xfrm>
          <a:prstGeom prst="rect">
            <a:avLst/>
          </a:prstGeom>
          <a:noFill/>
        </p:spPr>
      </p:pic>
      <p:sp>
        <p:nvSpPr>
          <p:cNvPr id="12" name="TextBox 11"/>
          <p:cNvSpPr txBox="1"/>
          <p:nvPr/>
        </p:nvSpPr>
        <p:spPr>
          <a:xfrm>
            <a:off x="4394302" y="5410200"/>
            <a:ext cx="4749698" cy="1384995"/>
          </a:xfrm>
          <a:prstGeom prst="rect">
            <a:avLst/>
          </a:prstGeom>
          <a:noFill/>
        </p:spPr>
        <p:txBody>
          <a:bodyPr wrap="none" rtlCol="0">
            <a:spAutoFit/>
          </a:bodyPr>
          <a:lstStyle/>
          <a:p>
            <a:pPr algn="r"/>
            <a:r>
              <a:rPr lang="en-US" sz="2800" dirty="0" smtClean="0">
                <a:solidFill>
                  <a:schemeClr val="bg1"/>
                </a:solidFill>
              </a:rPr>
              <a:t>Mike Acton</a:t>
            </a:r>
          </a:p>
          <a:p>
            <a:pPr algn="r"/>
            <a:r>
              <a:rPr lang="en-US" sz="2800" dirty="0" smtClean="0">
                <a:solidFill>
                  <a:schemeClr val="bg1"/>
                </a:solidFill>
                <a:hlinkClick r:id="rId3"/>
              </a:rPr>
              <a:t>macton@insomniacgames.com</a:t>
            </a:r>
            <a:endParaRPr lang="en-US" sz="2800" dirty="0" smtClean="0">
              <a:solidFill>
                <a:schemeClr val="bg1"/>
              </a:solidFill>
            </a:endParaRPr>
          </a:p>
          <a:p>
            <a:pPr algn="r"/>
            <a:r>
              <a:rPr lang="en-US" sz="2800" dirty="0" smtClean="0">
                <a:solidFill>
                  <a:schemeClr val="bg1"/>
                </a:solidFill>
              </a:rPr>
              <a:t>Twitter: @</a:t>
            </a:r>
            <a:r>
              <a:rPr lang="en-US" sz="2800" dirty="0" err="1" smtClean="0">
                <a:solidFill>
                  <a:schemeClr val="bg1"/>
                </a:solidFill>
              </a:rPr>
              <a:t>mike_acton</a:t>
            </a:r>
            <a:endParaRPr lang="en-US" sz="2800" dirty="0">
              <a:solidFill>
                <a:schemeClr val="bg1"/>
              </a:solidFill>
            </a:endParaRPr>
          </a:p>
        </p:txBody>
      </p:sp>
    </p:spTree>
    <p:extLst>
      <p:ext uri="{BB962C8B-B14F-4D97-AF65-F5344CB8AC3E}">
        <p14:creationId xmlns:p14="http://schemas.microsoft.com/office/powerpoint/2010/main" val="315014058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Games are important.</a:t>
            </a:r>
            <a:endParaRPr lang="en-US" dirty="0"/>
          </a:p>
        </p:txBody>
      </p:sp>
      <p:sp>
        <p:nvSpPr>
          <p:cNvPr id="3" name="Oval 2"/>
          <p:cNvSpPr/>
          <p:nvPr/>
        </p:nvSpPr>
        <p:spPr>
          <a:xfrm>
            <a:off x="1066800" y="1143000"/>
            <a:ext cx="6781800" cy="3581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Imagine a world without games.</a:t>
            </a:r>
            <a:endParaRPr lang="en-US" dirty="0"/>
          </a:p>
        </p:txBody>
      </p:sp>
      <p:pic>
        <p:nvPicPr>
          <p:cNvPr id="78851" name="Picture 3"/>
          <p:cNvPicPr>
            <a:picLocks noChangeAspect="1" noChangeArrowheads="1"/>
          </p:cNvPicPr>
          <p:nvPr/>
        </p:nvPicPr>
        <p:blipFill>
          <a:blip r:embed="rId3" cstate="print"/>
          <a:srcRect/>
          <a:stretch>
            <a:fillRect/>
          </a:stretch>
        </p:blipFill>
        <p:spPr bwMode="auto">
          <a:xfrm>
            <a:off x="5286375" y="3571875"/>
            <a:ext cx="3857625" cy="3286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Games make a difference.</a:t>
            </a:r>
            <a:endParaRPr lang="en-US" dirty="0"/>
          </a:p>
        </p:txBody>
      </p:sp>
      <p:sp>
        <p:nvSpPr>
          <p:cNvPr id="3" name="Oval 2"/>
          <p:cNvSpPr/>
          <p:nvPr/>
        </p:nvSpPr>
        <p:spPr>
          <a:xfrm>
            <a:off x="1066800" y="1143000"/>
            <a:ext cx="6781800" cy="3581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cstate="print"/>
          <a:srcRect/>
          <a:stretch>
            <a:fillRect/>
          </a:stretch>
        </p:blipFill>
        <p:spPr bwMode="auto">
          <a:xfrm>
            <a:off x="800100" y="200025"/>
            <a:ext cx="7543800" cy="64579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a:stretch>
            <a:fillRect/>
          </a:stretch>
        </p:blipFill>
        <p:spPr bwMode="auto">
          <a:xfrm>
            <a:off x="2209800" y="228600"/>
            <a:ext cx="6010275" cy="6191250"/>
          </a:xfrm>
          <a:prstGeom prst="rect">
            <a:avLst/>
          </a:prstGeom>
          <a:noFill/>
          <a:ln w="9525">
            <a:noFill/>
            <a:miter lim="800000"/>
            <a:headEnd/>
            <a:tailEnd/>
          </a:ln>
        </p:spPr>
      </p:pic>
      <p:pic>
        <p:nvPicPr>
          <p:cNvPr id="9219" name="Picture 3"/>
          <p:cNvPicPr>
            <a:picLocks noChangeAspect="1" noChangeArrowheads="1"/>
          </p:cNvPicPr>
          <p:nvPr/>
        </p:nvPicPr>
        <p:blipFill>
          <a:blip r:embed="rId4" cstate="print"/>
          <a:srcRect/>
          <a:stretch>
            <a:fillRect/>
          </a:stretch>
        </p:blipFill>
        <p:spPr bwMode="auto">
          <a:xfrm>
            <a:off x="457200" y="3505200"/>
            <a:ext cx="2457450" cy="1762125"/>
          </a:xfrm>
          <a:prstGeom prst="rect">
            <a:avLst/>
          </a:prstGeom>
          <a:noFill/>
          <a:ln w="9525">
            <a:noFill/>
            <a:miter lim="800000"/>
            <a:headEnd/>
            <a:tailEnd/>
          </a:ln>
        </p:spPr>
      </p:pic>
      <p:pic>
        <p:nvPicPr>
          <p:cNvPr id="9220" name="Picture 4"/>
          <p:cNvPicPr>
            <a:picLocks noChangeAspect="1" noChangeArrowheads="1"/>
          </p:cNvPicPr>
          <p:nvPr/>
        </p:nvPicPr>
        <p:blipFill>
          <a:blip r:embed="rId5" cstate="print"/>
          <a:srcRect/>
          <a:stretch>
            <a:fillRect/>
          </a:stretch>
        </p:blipFill>
        <p:spPr bwMode="auto">
          <a:xfrm>
            <a:off x="457200" y="914400"/>
            <a:ext cx="2438400" cy="2438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3" cstate="print"/>
          <a:srcRect/>
          <a:stretch>
            <a:fillRect/>
          </a:stretch>
        </p:blipFill>
        <p:spPr bwMode="auto">
          <a:xfrm>
            <a:off x="1752600" y="304800"/>
            <a:ext cx="4910138" cy="63753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Games are art</a:t>
            </a:r>
            <a:endParaRPr lang="en-US" dirty="0"/>
          </a:p>
        </p:txBody>
      </p:sp>
      <p:sp>
        <p:nvSpPr>
          <p:cNvPr id="3" name="Oval 2"/>
          <p:cNvSpPr/>
          <p:nvPr/>
        </p:nvSpPr>
        <p:spPr>
          <a:xfrm>
            <a:off x="1295400" y="1143000"/>
            <a:ext cx="6553200" cy="3352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a:stretch>
            <a:fillRect/>
          </a:stretch>
        </p:blipFill>
        <p:spPr bwMode="auto">
          <a:xfrm>
            <a:off x="2743200" y="1066800"/>
            <a:ext cx="4257675" cy="4876800"/>
          </a:xfrm>
          <a:prstGeom prst="rect">
            <a:avLst/>
          </a:prstGeom>
          <a:noFill/>
          <a:ln w="9525">
            <a:noFill/>
            <a:miter lim="800000"/>
            <a:headEnd/>
            <a:tailEnd/>
          </a:ln>
        </p:spPr>
      </p:pic>
      <p:sp>
        <p:nvSpPr>
          <p:cNvPr id="3" name="Rounded Rectangular Callout 2"/>
          <p:cNvSpPr/>
          <p:nvPr/>
        </p:nvSpPr>
        <p:spPr>
          <a:xfrm>
            <a:off x="5181600" y="381000"/>
            <a:ext cx="3048000" cy="1600200"/>
          </a:xfrm>
          <a:prstGeom prst="wedgeRoundRect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smtClean="0">
                <a:solidFill>
                  <a:schemeClr val="tx1"/>
                </a:solidFill>
              </a:rPr>
              <a:t>Games are not art!</a:t>
            </a:r>
            <a:endParaRPr lang="en-US" sz="2800" dirty="0">
              <a:solidFill>
                <a:schemeClr val="tx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3" cstate="print"/>
          <a:srcRect/>
          <a:stretch>
            <a:fillRect/>
          </a:stretch>
        </p:blipFill>
        <p:spPr bwMode="auto">
          <a:xfrm>
            <a:off x="2743200" y="1066800"/>
            <a:ext cx="4257675" cy="4876800"/>
          </a:xfrm>
          <a:prstGeom prst="rect">
            <a:avLst/>
          </a:prstGeom>
          <a:noFill/>
          <a:ln w="9525">
            <a:noFill/>
            <a:miter lim="800000"/>
            <a:headEnd/>
            <a:tailEnd/>
          </a:ln>
        </p:spPr>
      </p:pic>
      <p:sp>
        <p:nvSpPr>
          <p:cNvPr id="5" name="TextBox 4"/>
          <p:cNvSpPr txBox="1"/>
          <p:nvPr/>
        </p:nvSpPr>
        <p:spPr>
          <a:xfrm>
            <a:off x="3200400" y="2971800"/>
            <a:ext cx="3352800" cy="523220"/>
          </a:xfrm>
          <a:prstGeom prst="rect">
            <a:avLst/>
          </a:prstGeom>
          <a:solidFill>
            <a:schemeClr val="tx1"/>
          </a:solidFill>
        </p:spPr>
        <p:txBody>
          <a:bodyPr wrap="square" rtlCol="0">
            <a:spAutoFit/>
          </a:bodyPr>
          <a:lstStyle/>
          <a:p>
            <a:pPr algn="ctr"/>
            <a:r>
              <a:rPr lang="en-US" sz="2800" dirty="0" smtClean="0">
                <a:solidFill>
                  <a:schemeClr val="bg1"/>
                </a:solidFill>
              </a:rPr>
              <a:t>Full of Shit*</a:t>
            </a:r>
            <a:endParaRPr lang="en-US" sz="2800" dirty="0">
              <a:solidFill>
                <a:schemeClr val="bg1"/>
              </a:solidFill>
            </a:endParaRPr>
          </a:p>
        </p:txBody>
      </p:sp>
      <p:sp>
        <p:nvSpPr>
          <p:cNvPr id="4" name="TextBox 3"/>
          <p:cNvSpPr txBox="1"/>
          <p:nvPr/>
        </p:nvSpPr>
        <p:spPr>
          <a:xfrm>
            <a:off x="5257800" y="6400800"/>
            <a:ext cx="2102370" cy="369332"/>
          </a:xfrm>
          <a:prstGeom prst="rect">
            <a:avLst/>
          </a:prstGeom>
          <a:noFill/>
        </p:spPr>
        <p:txBody>
          <a:bodyPr wrap="none" rtlCol="0">
            <a:spAutoFit/>
          </a:bodyPr>
          <a:lstStyle/>
          <a:p>
            <a:r>
              <a:rPr lang="en-US" dirty="0" smtClean="0"/>
              <a:t>*About video games</a:t>
            </a:r>
            <a:endParaRPr lang="en-US" dirty="0"/>
          </a:p>
        </p:txBody>
      </p:sp>
      <p:pic>
        <p:nvPicPr>
          <p:cNvPr id="4099" name="Picture 3"/>
          <p:cNvPicPr>
            <a:picLocks noChangeAspect="1" noChangeArrowheads="1"/>
          </p:cNvPicPr>
          <p:nvPr/>
        </p:nvPicPr>
        <p:blipFill>
          <a:blip r:embed="rId4" cstate="print"/>
          <a:srcRect/>
          <a:stretch>
            <a:fillRect/>
          </a:stretch>
        </p:blipFill>
        <p:spPr bwMode="auto">
          <a:xfrm>
            <a:off x="228600" y="76200"/>
            <a:ext cx="3524250" cy="1800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i="1" dirty="0" smtClean="0"/>
              <a:t>Say anything you want.</a:t>
            </a:r>
            <a:endParaRPr lang="en-US" i="1"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8" name="Picture 2"/>
          <p:cNvPicPr>
            <a:picLocks noChangeAspect="1" noChangeArrowheads="1"/>
          </p:cNvPicPr>
          <p:nvPr/>
        </p:nvPicPr>
        <p:blipFill>
          <a:blip r:embed="rId3" cstate="print"/>
          <a:srcRect/>
          <a:stretch>
            <a:fillRect/>
          </a:stretch>
        </p:blipFill>
        <p:spPr bwMode="auto">
          <a:xfrm>
            <a:off x="0" y="838200"/>
            <a:ext cx="9144000" cy="434407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52400"/>
            <a:ext cx="7772400" cy="1470025"/>
          </a:xfrm>
        </p:spPr>
        <p:txBody>
          <a:bodyPr/>
          <a:lstStyle/>
          <a:p>
            <a:r>
              <a:rPr lang="en-US" dirty="0" smtClean="0"/>
              <a:t>Participatory Fantasy</a:t>
            </a:r>
            <a:endParaRPr lang="en-US" dirty="0"/>
          </a:p>
        </p:txBody>
      </p:sp>
      <p:pic>
        <p:nvPicPr>
          <p:cNvPr id="92162" name="Picture 2" descr="http://costumepop.com/wp-content/uploads/2009/08/Blizzcon-2009-Costumes.jpg"/>
          <p:cNvPicPr>
            <a:picLocks noChangeAspect="1" noChangeArrowheads="1"/>
          </p:cNvPicPr>
          <p:nvPr/>
        </p:nvPicPr>
        <p:blipFill>
          <a:blip r:embed="rId3" cstate="print"/>
          <a:srcRect/>
          <a:stretch>
            <a:fillRect/>
          </a:stretch>
        </p:blipFill>
        <p:spPr bwMode="auto">
          <a:xfrm>
            <a:off x="1066800" y="1905000"/>
            <a:ext cx="8077200" cy="4684776"/>
          </a:xfrm>
          <a:prstGeom prst="rect">
            <a:avLst/>
          </a:prstGeom>
          <a:noFill/>
        </p:spPr>
      </p:pic>
      <p:pic>
        <p:nvPicPr>
          <p:cNvPr id="92164" name="Picture 4" descr="http://static.tvtropes.org/pmwiki/pub/images/World-of-Warcraft-logo_3582.jpg"/>
          <p:cNvPicPr>
            <a:picLocks noChangeAspect="1" noChangeArrowheads="1"/>
          </p:cNvPicPr>
          <p:nvPr/>
        </p:nvPicPr>
        <p:blipFill>
          <a:blip r:embed="rId4" cstate="print"/>
          <a:srcRect/>
          <a:stretch>
            <a:fillRect/>
          </a:stretch>
        </p:blipFill>
        <p:spPr bwMode="auto">
          <a:xfrm>
            <a:off x="6248400" y="228600"/>
            <a:ext cx="2895600" cy="1647497"/>
          </a:xfrm>
          <a:prstGeom prst="rect">
            <a:avLst/>
          </a:prstGeom>
          <a:noFill/>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28600"/>
            <a:ext cx="7772400" cy="1470025"/>
          </a:xfrm>
        </p:spPr>
        <p:txBody>
          <a:bodyPr/>
          <a:lstStyle/>
          <a:p>
            <a:r>
              <a:rPr lang="en-US" dirty="0" smtClean="0"/>
              <a:t>Augmented Dreams</a:t>
            </a:r>
            <a:endParaRPr lang="en-US" dirty="0"/>
          </a:p>
        </p:txBody>
      </p:sp>
      <p:pic>
        <p:nvPicPr>
          <p:cNvPr id="3" name="Picture 2"/>
          <p:cNvPicPr>
            <a:picLocks noChangeAspect="1" noChangeArrowheads="1"/>
          </p:cNvPicPr>
          <p:nvPr/>
        </p:nvPicPr>
        <p:blipFill>
          <a:blip r:embed="rId3" cstate="print"/>
          <a:srcRect/>
          <a:stretch>
            <a:fillRect/>
          </a:stretch>
        </p:blipFill>
        <p:spPr bwMode="auto">
          <a:xfrm>
            <a:off x="1371600" y="1447800"/>
            <a:ext cx="6807200" cy="5105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28600"/>
            <a:ext cx="7772400" cy="1470025"/>
          </a:xfrm>
        </p:spPr>
        <p:txBody>
          <a:bodyPr/>
          <a:lstStyle/>
          <a:p>
            <a:r>
              <a:rPr lang="en-US" dirty="0" smtClean="0"/>
              <a:t>Augmented Dreams</a:t>
            </a:r>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4876800" y="1676400"/>
            <a:ext cx="4110037" cy="4844681"/>
          </a:xfrm>
          <a:prstGeom prst="rect">
            <a:avLst/>
          </a:prstGeom>
          <a:noFill/>
          <a:ln w="9525">
            <a:noFill/>
            <a:miter lim="800000"/>
            <a:headEnd/>
            <a:tailEnd/>
          </a:ln>
        </p:spPr>
      </p:pic>
      <p:pic>
        <p:nvPicPr>
          <p:cNvPr id="4099" name="Picture 3"/>
          <p:cNvPicPr>
            <a:picLocks noChangeAspect="1" noChangeArrowheads="1"/>
          </p:cNvPicPr>
          <p:nvPr/>
        </p:nvPicPr>
        <p:blipFill>
          <a:blip r:embed="rId4" cstate="print"/>
          <a:srcRect/>
          <a:stretch>
            <a:fillRect/>
          </a:stretch>
        </p:blipFill>
        <p:spPr bwMode="auto">
          <a:xfrm>
            <a:off x="381001" y="1676400"/>
            <a:ext cx="4348480" cy="4876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28600"/>
            <a:ext cx="7772400" cy="1470025"/>
          </a:xfrm>
        </p:spPr>
        <p:txBody>
          <a:bodyPr/>
          <a:lstStyle/>
          <a:p>
            <a:r>
              <a:rPr lang="en-US" dirty="0" smtClean="0"/>
              <a:t>Augmented Dreams</a:t>
            </a:r>
            <a:endParaRPr lang="en-US" dirty="0"/>
          </a:p>
        </p:txBody>
      </p:sp>
      <p:sp>
        <p:nvSpPr>
          <p:cNvPr id="5" name="TextBox 4"/>
          <p:cNvSpPr txBox="1"/>
          <p:nvPr/>
        </p:nvSpPr>
        <p:spPr>
          <a:xfrm>
            <a:off x="4419600" y="3200400"/>
            <a:ext cx="3305392" cy="707886"/>
          </a:xfrm>
          <a:prstGeom prst="rect">
            <a:avLst/>
          </a:prstGeom>
          <a:noFill/>
        </p:spPr>
        <p:txBody>
          <a:bodyPr wrap="none" rtlCol="0">
            <a:spAutoFit/>
          </a:bodyPr>
          <a:lstStyle/>
          <a:p>
            <a:r>
              <a:rPr lang="en-US" sz="4000" dirty="0" smtClean="0"/>
              <a:t>Other dreams?</a:t>
            </a:r>
            <a:endParaRPr lang="en-US" sz="40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0"/>
            <a:ext cx="7772400" cy="1470025"/>
          </a:xfrm>
        </p:spPr>
        <p:txBody>
          <a:bodyPr/>
          <a:lstStyle/>
          <a:p>
            <a:r>
              <a:rPr lang="en-US" dirty="0" smtClean="0"/>
              <a:t>Interactive Creativity</a:t>
            </a:r>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1955800" y="1107440"/>
            <a:ext cx="7188200" cy="57505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0"/>
            <a:ext cx="7772400" cy="1470025"/>
          </a:xfrm>
        </p:spPr>
        <p:txBody>
          <a:bodyPr/>
          <a:lstStyle/>
          <a:p>
            <a:r>
              <a:rPr lang="en-US" dirty="0" smtClean="0"/>
              <a:t>Interactive Creativity</a:t>
            </a:r>
            <a:endParaRPr lang="en-US" dirty="0"/>
          </a:p>
        </p:txBody>
      </p:sp>
      <p:pic>
        <p:nvPicPr>
          <p:cNvPr id="5122" name="Picture 2"/>
          <p:cNvPicPr>
            <a:picLocks noChangeAspect="1" noChangeArrowheads="1"/>
          </p:cNvPicPr>
          <p:nvPr/>
        </p:nvPicPr>
        <p:blipFill>
          <a:blip r:embed="rId3" cstate="print"/>
          <a:srcRect/>
          <a:stretch>
            <a:fillRect/>
          </a:stretch>
        </p:blipFill>
        <p:spPr bwMode="auto">
          <a:xfrm>
            <a:off x="1905000" y="1600200"/>
            <a:ext cx="6629400" cy="4545874"/>
          </a:xfrm>
          <a:prstGeom prst="rect">
            <a:avLst/>
          </a:prstGeom>
          <a:noFill/>
          <a:ln w="9525">
            <a:noFill/>
            <a:miter lim="800000"/>
            <a:headEnd/>
            <a:tailEnd/>
          </a:ln>
        </p:spPr>
      </p:pic>
      <p:sp>
        <p:nvSpPr>
          <p:cNvPr id="5" name="TextBox 4"/>
          <p:cNvSpPr txBox="1"/>
          <p:nvPr/>
        </p:nvSpPr>
        <p:spPr>
          <a:xfrm>
            <a:off x="5410200" y="6248400"/>
            <a:ext cx="3085525" cy="369332"/>
          </a:xfrm>
          <a:prstGeom prst="rect">
            <a:avLst/>
          </a:prstGeom>
          <a:noFill/>
        </p:spPr>
        <p:txBody>
          <a:bodyPr wrap="none" rtlCol="0">
            <a:spAutoFit/>
          </a:bodyPr>
          <a:lstStyle/>
          <a:p>
            <a:r>
              <a:rPr lang="en-US" dirty="0" smtClean="0"/>
              <a:t>Pinball Construction Set (1983)</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0"/>
            <a:ext cx="7772400" cy="1470025"/>
          </a:xfrm>
        </p:spPr>
        <p:txBody>
          <a:bodyPr/>
          <a:lstStyle/>
          <a:p>
            <a:r>
              <a:rPr lang="en-US" dirty="0" smtClean="0"/>
              <a:t>Interactive Creativity</a:t>
            </a:r>
            <a:endParaRPr lang="en-US" dirty="0"/>
          </a:p>
        </p:txBody>
      </p:sp>
      <p:sp>
        <p:nvSpPr>
          <p:cNvPr id="5" name="TextBox 4"/>
          <p:cNvSpPr txBox="1"/>
          <p:nvPr/>
        </p:nvSpPr>
        <p:spPr>
          <a:xfrm>
            <a:off x="5410200" y="6248400"/>
            <a:ext cx="3054234" cy="369332"/>
          </a:xfrm>
          <a:prstGeom prst="rect">
            <a:avLst/>
          </a:prstGeom>
          <a:noFill/>
        </p:spPr>
        <p:txBody>
          <a:bodyPr wrap="none" rtlCol="0">
            <a:spAutoFit/>
          </a:bodyPr>
          <a:lstStyle/>
          <a:p>
            <a:r>
              <a:rPr lang="en-US" dirty="0" smtClean="0"/>
              <a:t>The Incredible Machine (1992)</a:t>
            </a:r>
            <a:endParaRPr lang="en-US" dirty="0"/>
          </a:p>
        </p:txBody>
      </p:sp>
      <p:pic>
        <p:nvPicPr>
          <p:cNvPr id="6146" name="Picture 2"/>
          <p:cNvPicPr>
            <a:picLocks noChangeAspect="1" noChangeArrowheads="1"/>
          </p:cNvPicPr>
          <p:nvPr/>
        </p:nvPicPr>
        <p:blipFill>
          <a:blip r:embed="rId3" cstate="print"/>
          <a:srcRect/>
          <a:stretch>
            <a:fillRect/>
          </a:stretch>
        </p:blipFill>
        <p:spPr bwMode="auto">
          <a:xfrm>
            <a:off x="1524000" y="1304924"/>
            <a:ext cx="6934200" cy="483227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09600" y="0"/>
            <a:ext cx="7772400" cy="1470025"/>
          </a:xfrm>
        </p:spPr>
        <p:txBody>
          <a:bodyPr/>
          <a:lstStyle/>
          <a:p>
            <a:r>
              <a:rPr lang="en-US" dirty="0" smtClean="0"/>
              <a:t>Interactive Creativity</a:t>
            </a:r>
            <a:endParaRPr lang="en-US" dirty="0"/>
          </a:p>
        </p:txBody>
      </p:sp>
      <p:pic>
        <p:nvPicPr>
          <p:cNvPr id="7170" name="Picture 2"/>
          <p:cNvPicPr>
            <a:picLocks noChangeAspect="1" noChangeArrowheads="1"/>
          </p:cNvPicPr>
          <p:nvPr/>
        </p:nvPicPr>
        <p:blipFill>
          <a:blip r:embed="rId3" cstate="print"/>
          <a:srcRect/>
          <a:stretch>
            <a:fillRect/>
          </a:stretch>
        </p:blipFill>
        <p:spPr bwMode="auto">
          <a:xfrm>
            <a:off x="533400" y="1295400"/>
            <a:ext cx="4136219" cy="2752725"/>
          </a:xfrm>
          <a:prstGeom prst="rect">
            <a:avLst/>
          </a:prstGeom>
          <a:noFill/>
          <a:ln w="9525">
            <a:noFill/>
            <a:miter lim="800000"/>
            <a:headEnd/>
            <a:tailEnd/>
          </a:ln>
        </p:spPr>
      </p:pic>
      <p:pic>
        <p:nvPicPr>
          <p:cNvPr id="7171" name="Picture 3"/>
          <p:cNvPicPr>
            <a:picLocks noChangeAspect="1" noChangeArrowheads="1"/>
          </p:cNvPicPr>
          <p:nvPr/>
        </p:nvPicPr>
        <p:blipFill>
          <a:blip r:embed="rId4" cstate="print"/>
          <a:srcRect/>
          <a:stretch>
            <a:fillRect/>
          </a:stretch>
        </p:blipFill>
        <p:spPr bwMode="auto">
          <a:xfrm>
            <a:off x="4648200" y="1295400"/>
            <a:ext cx="4264660" cy="3286125"/>
          </a:xfrm>
          <a:prstGeom prst="rect">
            <a:avLst/>
          </a:prstGeom>
          <a:noFill/>
          <a:ln w="9525">
            <a:noFill/>
            <a:miter lim="800000"/>
            <a:headEnd/>
            <a:tailEnd/>
          </a:ln>
        </p:spPr>
      </p:pic>
      <p:pic>
        <p:nvPicPr>
          <p:cNvPr id="7172" name="Picture 4"/>
          <p:cNvPicPr>
            <a:picLocks noChangeAspect="1" noChangeArrowheads="1"/>
          </p:cNvPicPr>
          <p:nvPr/>
        </p:nvPicPr>
        <p:blipFill>
          <a:blip r:embed="rId5" cstate="print"/>
          <a:srcRect/>
          <a:stretch>
            <a:fillRect/>
          </a:stretch>
        </p:blipFill>
        <p:spPr bwMode="auto">
          <a:xfrm>
            <a:off x="1524000" y="3261360"/>
            <a:ext cx="6187768" cy="359664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srcRect/>
          <a:stretch>
            <a:fillRect/>
          </a:stretch>
        </p:blipFill>
        <p:spPr bwMode="auto">
          <a:xfrm>
            <a:off x="838200" y="533400"/>
            <a:ext cx="7730617" cy="591628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Game Engine of the Future</a:t>
            </a:r>
            <a:endParaRPr lang="en-US" dirty="0"/>
          </a:p>
        </p:txBody>
      </p:sp>
      <p:sp>
        <p:nvSpPr>
          <p:cNvPr id="3" name="Oval 2"/>
          <p:cNvSpPr/>
          <p:nvPr/>
        </p:nvSpPr>
        <p:spPr>
          <a:xfrm>
            <a:off x="533400" y="1143000"/>
            <a:ext cx="8229600" cy="411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4394302" y="5334000"/>
            <a:ext cx="4749698" cy="1384995"/>
          </a:xfrm>
          <a:prstGeom prst="rect">
            <a:avLst/>
          </a:prstGeom>
          <a:noFill/>
        </p:spPr>
        <p:txBody>
          <a:bodyPr wrap="none" rtlCol="0">
            <a:spAutoFit/>
          </a:bodyPr>
          <a:lstStyle/>
          <a:p>
            <a:pPr algn="r"/>
            <a:r>
              <a:rPr lang="en-US" sz="2800" dirty="0" smtClean="0"/>
              <a:t>Mike Acton</a:t>
            </a:r>
          </a:p>
          <a:p>
            <a:pPr algn="r"/>
            <a:r>
              <a:rPr lang="en-US" sz="2800" dirty="0" smtClean="0">
                <a:hlinkClick r:id="rId3"/>
              </a:rPr>
              <a:t>macton@insomniacgames.com</a:t>
            </a:r>
            <a:endParaRPr lang="en-US" sz="2800" dirty="0" smtClean="0"/>
          </a:p>
          <a:p>
            <a:pPr algn="r"/>
            <a:r>
              <a:rPr lang="en-US" sz="2800" dirty="0" smtClean="0"/>
              <a:t>Twitter: @</a:t>
            </a:r>
            <a:r>
              <a:rPr lang="en-US" sz="2800" dirty="0" err="1" smtClean="0"/>
              <a:t>mike_acton</a:t>
            </a:r>
            <a:endParaRPr lang="en-US" sz="2800" dirty="0"/>
          </a:p>
        </p:txBody>
      </p:sp>
      <p:cxnSp>
        <p:nvCxnSpPr>
          <p:cNvPr id="6" name="Straight Connector 5"/>
          <p:cNvCxnSpPr/>
          <p:nvPr/>
        </p:nvCxnSpPr>
        <p:spPr>
          <a:xfrm>
            <a:off x="609600" y="1066800"/>
            <a:ext cx="8153400" cy="4191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457200" y="1143000"/>
            <a:ext cx="8077200" cy="419100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Business vs. Art</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Innovation != Sales</a:t>
            </a:r>
            <a:endParaRPr lang="en-US" dirty="0"/>
          </a:p>
        </p:txBody>
      </p:sp>
      <p:sp>
        <p:nvSpPr>
          <p:cNvPr id="3" name="TextBox 2"/>
          <p:cNvSpPr txBox="1"/>
          <p:nvPr/>
        </p:nvSpPr>
        <p:spPr>
          <a:xfrm>
            <a:off x="685800" y="1371600"/>
            <a:ext cx="3063596" cy="523220"/>
          </a:xfrm>
          <a:prstGeom prst="rect">
            <a:avLst/>
          </a:prstGeom>
          <a:noFill/>
        </p:spPr>
        <p:txBody>
          <a:bodyPr wrap="none" rtlCol="0">
            <a:spAutoFit/>
          </a:bodyPr>
          <a:lstStyle/>
          <a:p>
            <a:r>
              <a:rPr lang="en-US" sz="2800" dirty="0" smtClean="0"/>
              <a:t>Don’t get hung up…</a:t>
            </a:r>
            <a:endParaRPr lang="en-US" sz="2800"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Innovation != Sales</a:t>
            </a:r>
            <a:endParaRPr lang="en-US" dirty="0"/>
          </a:p>
        </p:txBody>
      </p:sp>
      <p:sp>
        <p:nvSpPr>
          <p:cNvPr id="3" name="Title 1"/>
          <p:cNvSpPr txBox="1">
            <a:spLocks/>
          </p:cNvSpPr>
          <p:nvPr/>
        </p:nvSpPr>
        <p:spPr>
          <a:xfrm>
            <a:off x="-152400" y="2209800"/>
            <a:ext cx="2895600" cy="1295399"/>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rgbClr val="FF0000"/>
                </a:solidFill>
                <a:effectLst/>
                <a:uLnTx/>
                <a:uFillTx/>
                <a:latin typeface="+mj-lt"/>
                <a:ea typeface="+mj-ea"/>
                <a:cs typeface="+mj-cs"/>
              </a:rPr>
              <a:t>(Radical)</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7" name="Picture 3"/>
          <p:cNvPicPr>
            <a:picLocks noChangeAspect="1" noChangeArrowheads="1"/>
          </p:cNvPicPr>
          <p:nvPr/>
        </p:nvPicPr>
        <p:blipFill>
          <a:blip r:embed="rId3" cstate="print"/>
          <a:srcRect/>
          <a:stretch>
            <a:fillRect/>
          </a:stretch>
        </p:blipFill>
        <p:spPr bwMode="auto">
          <a:xfrm>
            <a:off x="4572000" y="1447800"/>
            <a:ext cx="4966119" cy="3971925"/>
          </a:xfrm>
          <a:prstGeom prst="rect">
            <a:avLst/>
          </a:prstGeom>
          <a:noFill/>
          <a:ln w="9525">
            <a:noFill/>
            <a:miter lim="800000"/>
            <a:headEnd/>
            <a:tailEnd/>
          </a:ln>
        </p:spPr>
      </p:pic>
      <p:pic>
        <p:nvPicPr>
          <p:cNvPr id="52229" name="Picture 5"/>
          <p:cNvPicPr>
            <a:picLocks noChangeAspect="1" noChangeArrowheads="1"/>
          </p:cNvPicPr>
          <p:nvPr/>
        </p:nvPicPr>
        <p:blipFill>
          <a:blip r:embed="rId4" cstate="print"/>
          <a:srcRect/>
          <a:stretch>
            <a:fillRect/>
          </a:stretch>
        </p:blipFill>
        <p:spPr bwMode="auto">
          <a:xfrm>
            <a:off x="304800" y="3581400"/>
            <a:ext cx="4400550" cy="3038475"/>
          </a:xfrm>
          <a:prstGeom prst="rect">
            <a:avLst/>
          </a:prstGeom>
          <a:noFill/>
          <a:ln w="9525">
            <a:noFill/>
            <a:miter lim="800000"/>
            <a:headEnd/>
            <a:tailEnd/>
          </a:ln>
        </p:spPr>
      </p:pic>
      <p:pic>
        <p:nvPicPr>
          <p:cNvPr id="52230" name="Picture 6"/>
          <p:cNvPicPr>
            <a:picLocks noChangeAspect="1" noChangeArrowheads="1"/>
          </p:cNvPicPr>
          <p:nvPr/>
        </p:nvPicPr>
        <p:blipFill>
          <a:blip r:embed="rId5" cstate="print"/>
          <a:srcRect/>
          <a:stretch>
            <a:fillRect/>
          </a:stretch>
        </p:blipFill>
        <p:spPr bwMode="auto">
          <a:xfrm>
            <a:off x="609600" y="457200"/>
            <a:ext cx="4572000" cy="3429000"/>
          </a:xfrm>
          <a:prstGeom prst="rect">
            <a:avLst/>
          </a:prstGeom>
          <a:noFill/>
          <a:ln w="9525">
            <a:noFill/>
            <a:miter lim="800000"/>
            <a:headEnd/>
            <a:tailEnd/>
          </a:ln>
        </p:spPr>
      </p:pic>
      <p:sp>
        <p:nvSpPr>
          <p:cNvPr id="5" name="TextBox 4"/>
          <p:cNvSpPr txBox="1"/>
          <p:nvPr/>
        </p:nvSpPr>
        <p:spPr>
          <a:xfrm>
            <a:off x="7318629" y="1066800"/>
            <a:ext cx="1825371" cy="369332"/>
          </a:xfrm>
          <a:prstGeom prst="rect">
            <a:avLst/>
          </a:prstGeom>
          <a:noFill/>
        </p:spPr>
        <p:txBody>
          <a:bodyPr wrap="none" rtlCol="0">
            <a:spAutoFit/>
          </a:bodyPr>
          <a:lstStyle/>
          <a:p>
            <a:r>
              <a:rPr lang="en-US" dirty="0" err="1" smtClean="0"/>
              <a:t>Katamari</a:t>
            </a:r>
            <a:r>
              <a:rPr lang="en-US" dirty="0" smtClean="0"/>
              <a:t> </a:t>
            </a:r>
            <a:r>
              <a:rPr lang="en-US" dirty="0" err="1" smtClean="0"/>
              <a:t>Damacy</a:t>
            </a:r>
            <a:endParaRPr lang="en-US" dirty="0"/>
          </a:p>
        </p:txBody>
      </p:sp>
      <p:sp>
        <p:nvSpPr>
          <p:cNvPr id="6" name="TextBox 5"/>
          <p:cNvSpPr txBox="1"/>
          <p:nvPr/>
        </p:nvSpPr>
        <p:spPr>
          <a:xfrm>
            <a:off x="4724400" y="152400"/>
            <a:ext cx="510204" cy="369332"/>
          </a:xfrm>
          <a:prstGeom prst="rect">
            <a:avLst/>
          </a:prstGeom>
          <a:noFill/>
        </p:spPr>
        <p:txBody>
          <a:bodyPr wrap="none" rtlCol="0">
            <a:spAutoFit/>
          </a:bodyPr>
          <a:lstStyle/>
          <a:p>
            <a:r>
              <a:rPr lang="en-US" dirty="0" err="1" smtClean="0"/>
              <a:t>Rez</a:t>
            </a:r>
            <a:endParaRPr lang="en-US" dirty="0"/>
          </a:p>
        </p:txBody>
      </p:sp>
      <p:sp>
        <p:nvSpPr>
          <p:cNvPr id="7" name="TextBox 6"/>
          <p:cNvSpPr txBox="1"/>
          <p:nvPr/>
        </p:nvSpPr>
        <p:spPr>
          <a:xfrm>
            <a:off x="4724400" y="6324600"/>
            <a:ext cx="670440" cy="369332"/>
          </a:xfrm>
          <a:prstGeom prst="rect">
            <a:avLst/>
          </a:prstGeom>
          <a:noFill/>
        </p:spPr>
        <p:txBody>
          <a:bodyPr wrap="none" rtlCol="0">
            <a:spAutoFit/>
          </a:bodyPr>
          <a:lstStyle/>
          <a:p>
            <a:r>
              <a:rPr lang="en-US" dirty="0" smtClean="0"/>
              <a:t>Braid</a:t>
            </a:r>
            <a:endParaRPr lang="en-US"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Are we short-sighted?</a:t>
            </a:r>
            <a:endParaRPr lang="en-US"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Are we short-sighted?</a:t>
            </a:r>
            <a:endParaRPr lang="en-US" dirty="0"/>
          </a:p>
        </p:txBody>
      </p:sp>
      <p:sp>
        <p:nvSpPr>
          <p:cNvPr id="3" name="Title 1"/>
          <p:cNvSpPr txBox="1">
            <a:spLocks/>
          </p:cNvSpPr>
          <p:nvPr/>
        </p:nvSpPr>
        <p:spPr>
          <a:xfrm>
            <a:off x="228600" y="4419600"/>
            <a:ext cx="8915400" cy="14700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Only sometimes. </a:t>
            </a:r>
            <a:r>
              <a:rPr lang="en-US" sz="4400" dirty="0" smtClean="0">
                <a:latin typeface="+mj-lt"/>
                <a:ea typeface="+mj-ea"/>
                <a:cs typeface="+mj-cs"/>
              </a:rPr>
              <a:t>Mostly impatient.</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Innovation by degrees</a:t>
            </a:r>
            <a:endParaRPr lang="en-US" dirty="0"/>
          </a:p>
        </p:txBody>
      </p:sp>
      <p:sp>
        <p:nvSpPr>
          <p:cNvPr id="3" name="TextBox 2"/>
          <p:cNvSpPr txBox="1"/>
          <p:nvPr/>
        </p:nvSpPr>
        <p:spPr>
          <a:xfrm>
            <a:off x="4343400" y="4495800"/>
            <a:ext cx="3294107" cy="523220"/>
          </a:xfrm>
          <a:prstGeom prst="rect">
            <a:avLst/>
          </a:prstGeom>
          <a:noFill/>
        </p:spPr>
        <p:txBody>
          <a:bodyPr wrap="none" rtlCol="0">
            <a:spAutoFit/>
          </a:bodyPr>
          <a:lstStyle/>
          <a:p>
            <a:r>
              <a:rPr lang="en-US" sz="2800" dirty="0" smtClean="0"/>
              <a:t>(Many games theory)</a:t>
            </a:r>
            <a:endParaRPr lang="en-US" sz="2800" dirty="0"/>
          </a:p>
        </p:txBody>
      </p:sp>
      <p:sp>
        <p:nvSpPr>
          <p:cNvPr id="4" name="Oval 3"/>
          <p:cNvSpPr/>
          <p:nvPr/>
        </p:nvSpPr>
        <p:spPr>
          <a:xfrm>
            <a:off x="1295400" y="1143000"/>
            <a:ext cx="6553200" cy="3352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cstate="print"/>
          <a:srcRect/>
          <a:stretch>
            <a:fillRect/>
          </a:stretch>
        </p:blipFill>
        <p:spPr bwMode="auto">
          <a:xfrm>
            <a:off x="152400" y="76200"/>
            <a:ext cx="3752469" cy="3733800"/>
          </a:xfrm>
          <a:prstGeom prst="rect">
            <a:avLst/>
          </a:prstGeom>
          <a:noFill/>
          <a:ln w="9525">
            <a:noFill/>
            <a:miter lim="800000"/>
            <a:headEnd/>
            <a:tailEnd/>
          </a:ln>
        </p:spPr>
      </p:pic>
      <p:pic>
        <p:nvPicPr>
          <p:cNvPr id="51203" name="Picture 3"/>
          <p:cNvPicPr>
            <a:picLocks noChangeAspect="1" noChangeArrowheads="1"/>
          </p:cNvPicPr>
          <p:nvPr/>
        </p:nvPicPr>
        <p:blipFill>
          <a:blip r:embed="rId4" cstate="print"/>
          <a:srcRect/>
          <a:stretch>
            <a:fillRect/>
          </a:stretch>
        </p:blipFill>
        <p:spPr bwMode="auto">
          <a:xfrm>
            <a:off x="2971800" y="3437192"/>
            <a:ext cx="5996923" cy="3320796"/>
          </a:xfrm>
          <a:prstGeom prst="rect">
            <a:avLst/>
          </a:prstGeom>
          <a:noFill/>
          <a:ln w="9525">
            <a:noFill/>
            <a:miter lim="800000"/>
            <a:headEnd/>
            <a:tailEnd/>
          </a:ln>
        </p:spPr>
      </p:pic>
      <p:sp>
        <p:nvSpPr>
          <p:cNvPr id="23" name="Bent Arrow 22"/>
          <p:cNvSpPr/>
          <p:nvPr/>
        </p:nvSpPr>
        <p:spPr>
          <a:xfrm rot="5400000">
            <a:off x="4114800" y="1371600"/>
            <a:ext cx="2133600" cy="2514600"/>
          </a:xfrm>
          <a:prstGeom prst="bentArrow">
            <a:avLst/>
          </a:prstGeom>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TextBox 4"/>
          <p:cNvSpPr txBox="1"/>
          <p:nvPr/>
        </p:nvSpPr>
        <p:spPr>
          <a:xfrm>
            <a:off x="3962400" y="304800"/>
            <a:ext cx="2044086" cy="369332"/>
          </a:xfrm>
          <a:prstGeom prst="rect">
            <a:avLst/>
          </a:prstGeom>
          <a:noFill/>
        </p:spPr>
        <p:txBody>
          <a:bodyPr wrap="none" rtlCol="0">
            <a:spAutoFit/>
          </a:bodyPr>
          <a:lstStyle/>
          <a:p>
            <a:r>
              <a:rPr lang="en-US" dirty="0" err="1" smtClean="0"/>
              <a:t>Parappa</a:t>
            </a:r>
            <a:r>
              <a:rPr lang="en-US" dirty="0" smtClean="0"/>
              <a:t> the Rapper</a:t>
            </a:r>
            <a:endParaRPr lang="en-US" dirty="0"/>
          </a:p>
        </p:txBody>
      </p:sp>
      <p:sp>
        <p:nvSpPr>
          <p:cNvPr id="6" name="TextBox 5"/>
          <p:cNvSpPr txBox="1"/>
          <p:nvPr/>
        </p:nvSpPr>
        <p:spPr>
          <a:xfrm>
            <a:off x="7772400" y="3048000"/>
            <a:ext cx="1160959" cy="369332"/>
          </a:xfrm>
          <a:prstGeom prst="rect">
            <a:avLst/>
          </a:prstGeom>
          <a:noFill/>
        </p:spPr>
        <p:txBody>
          <a:bodyPr wrap="none" rtlCol="0">
            <a:spAutoFit/>
          </a:bodyPr>
          <a:lstStyle/>
          <a:p>
            <a:r>
              <a:rPr lang="en-US" dirty="0" smtClean="0"/>
              <a:t>Rock Band</a:t>
            </a:r>
            <a:endParaRPr lang="en-US"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Discover unknown uses.</a:t>
            </a:r>
            <a:endParaRPr lang="en-US" dirty="0"/>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228600" y="-1219200"/>
            <a:ext cx="9448800" cy="893620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It’s all about the data.</a:t>
            </a:r>
            <a:endParaRPr lang="en-US" dirty="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 believe in</a:t>
            </a:r>
            <a:br>
              <a:rPr lang="en-US" dirty="0" smtClean="0"/>
            </a:br>
            <a:r>
              <a:rPr lang="en-US" dirty="0" smtClean="0"/>
              <a:t>games as pop</a:t>
            </a:r>
            <a:endParaRPr lang="en-US" dirty="0"/>
          </a:p>
        </p:txBody>
      </p:sp>
      <p:sp>
        <p:nvSpPr>
          <p:cNvPr id="3" name="Oval 2"/>
          <p:cNvSpPr/>
          <p:nvPr/>
        </p:nvSpPr>
        <p:spPr>
          <a:xfrm>
            <a:off x="1295400" y="1143000"/>
            <a:ext cx="6553200" cy="3352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a:stretch>
            <a:fillRect/>
          </a:stretch>
        </p:blipFill>
        <p:spPr bwMode="auto">
          <a:xfrm>
            <a:off x="2540000" y="546100"/>
            <a:ext cx="4064000" cy="57658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Reflect the world and the world will surprise you.</a:t>
            </a:r>
            <a:endParaRPr lang="en-US"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Heart 2"/>
          <p:cNvSpPr/>
          <p:nvPr/>
        </p:nvSpPr>
        <p:spPr>
          <a:xfrm>
            <a:off x="685800" y="381000"/>
            <a:ext cx="8077200" cy="5791200"/>
          </a:xfrm>
          <a:prstGeom prst="hear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p:txBody>
          <a:bodyPr/>
          <a:lstStyle/>
          <a:p>
            <a:r>
              <a:rPr lang="en-US" dirty="0" smtClean="0"/>
              <a:t>Business </a:t>
            </a:r>
            <a:r>
              <a:rPr lang="en-US" dirty="0" smtClean="0">
                <a:solidFill>
                  <a:srgbClr val="FF0000"/>
                </a:solidFill>
              </a:rPr>
              <a:t>+</a:t>
            </a:r>
            <a:r>
              <a:rPr lang="en-US" dirty="0" smtClean="0"/>
              <a:t> Art</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a:stretch>
            <a:fillRect/>
          </a:stretch>
        </p:blipFill>
        <p:spPr bwMode="auto">
          <a:xfrm>
            <a:off x="152400" y="228600"/>
            <a:ext cx="4876800" cy="3448050"/>
          </a:xfrm>
          <a:prstGeom prst="rect">
            <a:avLst/>
          </a:prstGeom>
          <a:noFill/>
          <a:ln w="9525">
            <a:noFill/>
            <a:miter lim="800000"/>
            <a:headEnd/>
            <a:tailEnd/>
          </a:ln>
        </p:spPr>
      </p:pic>
      <p:sp>
        <p:nvSpPr>
          <p:cNvPr id="2" name="Title 1"/>
          <p:cNvSpPr>
            <a:spLocks noGrp="1"/>
          </p:cNvSpPr>
          <p:nvPr>
            <p:ph type="ctrTitle"/>
          </p:nvPr>
        </p:nvSpPr>
        <p:spPr>
          <a:xfrm>
            <a:off x="2667000" y="2133600"/>
            <a:ext cx="7772400" cy="1470025"/>
          </a:xfrm>
        </p:spPr>
        <p:txBody>
          <a:bodyPr/>
          <a:lstStyle/>
          <a:p>
            <a:r>
              <a:rPr lang="en-US" dirty="0" smtClean="0"/>
              <a:t>The Art of Pop</a:t>
            </a:r>
            <a:endParaRPr lang="en-US" dirty="0"/>
          </a:p>
        </p:txBody>
      </p:sp>
      <p:sp>
        <p:nvSpPr>
          <p:cNvPr id="3" name="TextBox 2"/>
          <p:cNvSpPr txBox="1"/>
          <p:nvPr/>
        </p:nvSpPr>
        <p:spPr>
          <a:xfrm>
            <a:off x="3505200" y="4038600"/>
            <a:ext cx="5217134" cy="1200329"/>
          </a:xfrm>
          <a:prstGeom prst="rect">
            <a:avLst/>
          </a:prstGeom>
          <a:noFill/>
        </p:spPr>
        <p:txBody>
          <a:bodyPr wrap="none" rtlCol="0">
            <a:spAutoFit/>
          </a:bodyPr>
          <a:lstStyle/>
          <a:p>
            <a:r>
              <a:rPr lang="en-US" sz="3600" dirty="0" smtClean="0"/>
              <a:t>Production value matters…</a:t>
            </a:r>
          </a:p>
          <a:p>
            <a:r>
              <a:rPr lang="en-US" sz="3600" dirty="0" smtClean="0"/>
              <a:t>Marketing matters…</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graphics8.nytimes.com/images/2006/09/04/business/04games.1_600x361.jpg"/>
          <p:cNvPicPr>
            <a:picLocks noChangeAspect="1" noChangeArrowheads="1"/>
          </p:cNvPicPr>
          <p:nvPr/>
        </p:nvPicPr>
        <p:blipFill>
          <a:blip r:embed="rId3" cstate="print"/>
          <a:srcRect/>
          <a:stretch>
            <a:fillRect/>
          </a:stretch>
        </p:blipFill>
        <p:spPr bwMode="auto">
          <a:xfrm>
            <a:off x="228600" y="304800"/>
            <a:ext cx="8077200" cy="4859783"/>
          </a:xfrm>
          <a:prstGeom prst="rect">
            <a:avLst/>
          </a:prstGeom>
          <a:noFill/>
        </p:spPr>
      </p:pic>
      <p:sp>
        <p:nvSpPr>
          <p:cNvPr id="7" name="TextBox 6"/>
          <p:cNvSpPr txBox="1"/>
          <p:nvPr/>
        </p:nvSpPr>
        <p:spPr>
          <a:xfrm>
            <a:off x="4724400" y="5181600"/>
            <a:ext cx="3608232" cy="769441"/>
          </a:xfrm>
          <a:prstGeom prst="rect">
            <a:avLst/>
          </a:prstGeom>
          <a:noFill/>
        </p:spPr>
        <p:txBody>
          <a:bodyPr wrap="none" rtlCol="0">
            <a:spAutoFit/>
          </a:bodyPr>
          <a:lstStyle/>
          <a:p>
            <a:r>
              <a:rPr lang="en-US" sz="4400" dirty="0" smtClean="0"/>
              <a:t>Players Matter.</a:t>
            </a:r>
            <a:endParaRPr lang="en-US" sz="4400"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685800" y="2971800"/>
            <a:ext cx="7620000" cy="3733800"/>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2286000" y="228600"/>
            <a:ext cx="4505325" cy="29527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a:stretch>
            <a:fillRect/>
          </a:stretch>
        </p:blipFill>
        <p:spPr bwMode="auto">
          <a:xfrm>
            <a:off x="685800" y="2971800"/>
            <a:ext cx="7620000" cy="3733800"/>
          </a:xfrm>
          <a:prstGeom prst="rect">
            <a:avLst/>
          </a:prstGeom>
          <a:noFill/>
          <a:ln w="9525">
            <a:noFill/>
            <a:miter lim="800000"/>
            <a:headEnd/>
            <a:tailEnd/>
          </a:ln>
        </p:spPr>
      </p:pic>
      <p:pic>
        <p:nvPicPr>
          <p:cNvPr id="2051" name="Picture 3"/>
          <p:cNvPicPr>
            <a:picLocks noChangeAspect="1" noChangeArrowheads="1"/>
          </p:cNvPicPr>
          <p:nvPr/>
        </p:nvPicPr>
        <p:blipFill>
          <a:blip r:embed="rId4" cstate="print"/>
          <a:srcRect/>
          <a:stretch>
            <a:fillRect/>
          </a:stretch>
        </p:blipFill>
        <p:spPr bwMode="auto">
          <a:xfrm>
            <a:off x="2286000" y="228600"/>
            <a:ext cx="4505325" cy="2952750"/>
          </a:xfrm>
          <a:prstGeom prst="rect">
            <a:avLst/>
          </a:prstGeom>
          <a:noFill/>
          <a:ln w="9525">
            <a:noFill/>
            <a:miter lim="800000"/>
            <a:headEnd/>
            <a:tailEnd/>
          </a:ln>
        </p:spPr>
      </p:pic>
      <p:sp>
        <p:nvSpPr>
          <p:cNvPr id="13" name="Left Arrow 12"/>
          <p:cNvSpPr/>
          <p:nvPr/>
        </p:nvSpPr>
        <p:spPr>
          <a:xfrm>
            <a:off x="6172200" y="990600"/>
            <a:ext cx="457200" cy="381000"/>
          </a:xfrm>
          <a:prstGeom prst="leftArrow">
            <a:avLst/>
          </a:prstGeom>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028" name="Picture 4"/>
          <p:cNvPicPr>
            <a:picLocks noChangeAspect="1" noChangeArrowheads="1"/>
          </p:cNvPicPr>
          <p:nvPr/>
        </p:nvPicPr>
        <p:blipFill>
          <a:blip r:embed="rId5" cstate="print"/>
          <a:srcRect/>
          <a:stretch>
            <a:fillRect/>
          </a:stretch>
        </p:blipFill>
        <p:spPr bwMode="auto">
          <a:xfrm>
            <a:off x="6629400" y="838200"/>
            <a:ext cx="2514600" cy="779721"/>
          </a:xfrm>
          <a:prstGeom prst="rect">
            <a:avLst/>
          </a:prstGeom>
          <a:noFill/>
          <a:ln w="28575">
            <a:solidFill>
              <a:schemeClr val="tx1"/>
            </a:solidFill>
            <a:miter lim="800000"/>
            <a:headEnd/>
            <a:tailEnd/>
          </a:ln>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9266" name="Picture 2" descr="http://shirtoid.com/wp-content/uploads/2009/05/come_to_the_dark_side.jpg"/>
          <p:cNvPicPr>
            <a:picLocks noChangeAspect="1" noChangeArrowheads="1"/>
          </p:cNvPicPr>
          <p:nvPr/>
        </p:nvPicPr>
        <p:blipFill>
          <a:blip r:embed="rId3" cstate="print"/>
          <a:srcRect/>
          <a:stretch>
            <a:fillRect/>
          </a:stretch>
        </p:blipFill>
        <p:spPr bwMode="auto">
          <a:xfrm>
            <a:off x="0" y="-2209800"/>
            <a:ext cx="9445625" cy="9445625"/>
          </a:xfrm>
          <a:prstGeom prst="rect">
            <a:avLst/>
          </a:prstGeom>
          <a:noFill/>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Cult of Productivity</a:t>
            </a:r>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END.</a:t>
            </a:r>
            <a:endParaRPr lang="en-US" dirty="0"/>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Small company vs. big company</a:t>
            </a:r>
            <a:endParaRPr lang="en-US" dirty="0"/>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Individual &amp; Professional</a:t>
            </a:r>
            <a:endParaRPr lang="en-US" dirty="0"/>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Games are a playground</a:t>
            </a:r>
            <a:endParaRPr lang="en-US" dirty="0"/>
          </a:p>
        </p:txBody>
      </p:sp>
      <p:sp>
        <p:nvSpPr>
          <p:cNvPr id="4" name="Oval 3"/>
          <p:cNvSpPr/>
          <p:nvPr/>
        </p:nvSpPr>
        <p:spPr>
          <a:xfrm>
            <a:off x="1295400" y="1143000"/>
            <a:ext cx="6553200" cy="3352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Playground for technology</a:t>
            </a:r>
            <a:endParaRPr lang="en-US" dirty="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descr="http://fc05.deviantart.net/fs37/i/2008/274/3/e/222__Console_History_by_GreatNScott.jpg"/>
          <p:cNvPicPr>
            <a:picLocks noChangeAspect="1" noChangeArrowheads="1"/>
          </p:cNvPicPr>
          <p:nvPr/>
        </p:nvPicPr>
        <p:blipFill>
          <a:blip r:embed="rId3" cstate="print"/>
          <a:srcRect/>
          <a:stretch>
            <a:fillRect/>
          </a:stretch>
        </p:blipFill>
        <p:spPr bwMode="auto">
          <a:xfrm>
            <a:off x="2286000" y="0"/>
            <a:ext cx="4800600" cy="6424804"/>
          </a:xfrm>
          <a:prstGeom prst="rect">
            <a:avLst/>
          </a:prstGeom>
          <a:noFill/>
        </p:spPr>
      </p:pic>
      <p:sp>
        <p:nvSpPr>
          <p:cNvPr id="5" name="TextBox 4"/>
          <p:cNvSpPr txBox="1"/>
          <p:nvPr/>
        </p:nvSpPr>
        <p:spPr>
          <a:xfrm>
            <a:off x="2424147" y="6488668"/>
            <a:ext cx="6719853" cy="369332"/>
          </a:xfrm>
          <a:prstGeom prst="rect">
            <a:avLst/>
          </a:prstGeom>
          <a:noFill/>
        </p:spPr>
        <p:txBody>
          <a:bodyPr wrap="none" rtlCol="0">
            <a:spAutoFit/>
          </a:bodyPr>
          <a:lstStyle/>
          <a:p>
            <a:r>
              <a:rPr lang="en-US" dirty="0" smtClean="0">
                <a:hlinkClick r:id="rId4"/>
              </a:rPr>
              <a:t>http://greatnscott.deviantart.com/art/222-Console-History-99487643</a:t>
            </a:r>
            <a:endParaRPr lang="en-US" dirty="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1" y="416642"/>
            <a:ext cx="9144000" cy="520680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Playground for ideas</a:t>
            </a:r>
            <a:endParaRPr lang="en-US"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990600" y="4114800"/>
            <a:ext cx="7772400" cy="1470025"/>
          </a:xfrm>
        </p:spPr>
        <p:txBody>
          <a:bodyPr/>
          <a:lstStyle/>
          <a:p>
            <a:r>
              <a:rPr lang="en-US" dirty="0" smtClean="0"/>
              <a:t>Business, Management and Economics</a:t>
            </a:r>
            <a:endParaRPr lang="en-US" dirty="0"/>
          </a:p>
        </p:txBody>
      </p:sp>
      <p:pic>
        <p:nvPicPr>
          <p:cNvPr id="2050" name="Picture 2" descr="http://playconsola.com/wp-content/uploads/2008/01/wow.jpg"/>
          <p:cNvPicPr>
            <a:picLocks noChangeAspect="1" noChangeArrowheads="1"/>
          </p:cNvPicPr>
          <p:nvPr/>
        </p:nvPicPr>
        <p:blipFill>
          <a:blip r:embed="rId3" cstate="print"/>
          <a:srcRect/>
          <a:stretch>
            <a:fillRect/>
          </a:stretch>
        </p:blipFill>
        <p:spPr bwMode="auto">
          <a:xfrm>
            <a:off x="4343400" y="990600"/>
            <a:ext cx="4562475" cy="2905125"/>
          </a:xfrm>
          <a:prstGeom prst="rect">
            <a:avLst/>
          </a:prstGeom>
          <a:noFill/>
        </p:spPr>
      </p:pic>
      <p:pic>
        <p:nvPicPr>
          <p:cNvPr id="2052" name="Picture 4" descr="http://3.bp.blogspot.com/_551YnZnJMFA/S6_7pANNi8I/AAAAAAAAAvk/vMO1mmeNQXI/s1600/1057-everquest-1-dvqvq.jpg"/>
          <p:cNvPicPr>
            <a:picLocks noChangeAspect="1" noChangeArrowheads="1"/>
          </p:cNvPicPr>
          <p:nvPr/>
        </p:nvPicPr>
        <p:blipFill>
          <a:blip r:embed="rId4" cstate="print"/>
          <a:srcRect/>
          <a:stretch>
            <a:fillRect/>
          </a:stretch>
        </p:blipFill>
        <p:spPr bwMode="auto">
          <a:xfrm>
            <a:off x="228600" y="990600"/>
            <a:ext cx="4001476" cy="2895600"/>
          </a:xfrm>
          <a:prstGeom prst="rect">
            <a:avLst/>
          </a:prstGeom>
          <a:noFill/>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http://pwned.com/gamecovers/ds/d5d1d1de9cd441e5a2ff9ee319a0e5a5-Brain_Age__Train_Your_Brain_in_Minutes_a_Day_.jpg"/>
          <p:cNvPicPr>
            <a:picLocks noChangeAspect="1" noChangeArrowheads="1"/>
          </p:cNvPicPr>
          <p:nvPr/>
        </p:nvPicPr>
        <p:blipFill>
          <a:blip r:embed="rId3" cstate="print"/>
          <a:srcRect/>
          <a:stretch>
            <a:fillRect/>
          </a:stretch>
        </p:blipFill>
        <p:spPr bwMode="auto">
          <a:xfrm>
            <a:off x="1600200" y="152400"/>
            <a:ext cx="6096000" cy="5467351"/>
          </a:xfrm>
          <a:prstGeom prst="rect">
            <a:avLst/>
          </a:prstGeom>
          <a:noFill/>
        </p:spPr>
      </p:pic>
      <p:sp>
        <p:nvSpPr>
          <p:cNvPr id="5" name="Title 1"/>
          <p:cNvSpPr txBox="1">
            <a:spLocks/>
          </p:cNvSpPr>
          <p:nvPr/>
        </p:nvSpPr>
        <p:spPr>
          <a:xfrm>
            <a:off x="914400" y="5387975"/>
            <a:ext cx="7772400" cy="1470025"/>
          </a:xfrm>
          <a:prstGeom prst="rect">
            <a:avLst/>
          </a:prstGeom>
        </p:spPr>
        <p:txBody>
          <a:bodyPr vert="horz" lIns="91440" tIns="45720" rIns="91440" bIns="45720" rtlCol="0" anchor="ctr">
            <a:normAutofit/>
          </a:bodyPr>
          <a:lstStyle/>
          <a:p>
            <a:pPr lvl="0" algn="ctr">
              <a:spcBef>
                <a:spcPct val="0"/>
              </a:spcBef>
              <a:defRPr/>
            </a:pPr>
            <a:r>
              <a:rPr lang="en-US" sz="4400" dirty="0" smtClean="0"/>
              <a:t>Educational Studies</a:t>
            </a:r>
            <a:endParaRPr kumimoji="0" lang="en-US" sz="4400" i="0" u="none" strike="noStrike" kern="1200" cap="none" spc="0" normalizeH="0" baseline="0" noProof="0" dirty="0">
              <a:ln>
                <a:noFill/>
              </a:ln>
              <a:solidFill>
                <a:schemeClr val="tx1"/>
              </a:solidFill>
              <a:effectLst/>
              <a:uLnTx/>
              <a:uFillTx/>
              <a:latin typeface="+mj-lt"/>
              <a:ea typeface="+mj-ea"/>
              <a:cs typeface="+mj-c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playgrounds for games</a:t>
            </a:r>
            <a:endParaRPr lang="en-US" dirty="0"/>
          </a:p>
        </p:txBody>
      </p:sp>
      <p:sp>
        <p:nvSpPr>
          <p:cNvPr id="3" name="Content Placeholder 2"/>
          <p:cNvSpPr>
            <a:spLocks noGrp="1"/>
          </p:cNvSpPr>
          <p:nvPr>
            <p:ph idx="1"/>
          </p:nvPr>
        </p:nvSpPr>
        <p:spPr/>
        <p:txBody>
          <a:bodyPr>
            <a:normAutofit/>
          </a:bodyPr>
          <a:lstStyle/>
          <a:p>
            <a:r>
              <a:rPr lang="en-US" dirty="0" smtClean="0"/>
              <a:t>The Arts</a:t>
            </a:r>
          </a:p>
          <a:p>
            <a:r>
              <a:rPr lang="en-US" dirty="0" smtClean="0"/>
              <a:t>Human Development</a:t>
            </a:r>
          </a:p>
          <a:p>
            <a:r>
              <a:rPr lang="en-US" dirty="0" smtClean="0"/>
              <a:t>Cultural Studies</a:t>
            </a:r>
          </a:p>
          <a:p>
            <a:r>
              <a:rPr lang="en-US" dirty="0" smtClean="0"/>
              <a:t>Labor Studies</a:t>
            </a:r>
          </a:p>
          <a:p>
            <a:r>
              <a:rPr lang="en-US" dirty="0" smtClean="0"/>
              <a:t>Social Theory, Social Structure and Change </a:t>
            </a:r>
            <a:br>
              <a:rPr lang="en-US" dirty="0" smtClean="0"/>
            </a:br>
            <a:r>
              <a:rPr lang="en-US" dirty="0" smtClean="0"/>
              <a:t/>
            </a:r>
            <a:br>
              <a:rPr lang="en-US" dirty="0" smtClean="0"/>
            </a:b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p:cNvPicPr>
            <a:picLocks noChangeAspect="1" noChangeArrowheads="1"/>
          </p:cNvPicPr>
          <p:nvPr/>
        </p:nvPicPr>
        <p:blipFill>
          <a:blip r:embed="rId3" cstate="print"/>
          <a:srcRect/>
          <a:stretch>
            <a:fillRect/>
          </a:stretch>
        </p:blipFill>
        <p:spPr bwMode="auto">
          <a:xfrm>
            <a:off x="1524000" y="228600"/>
            <a:ext cx="5876925" cy="6112860"/>
          </a:xfrm>
          <a:prstGeom prst="rect">
            <a:avLst/>
          </a:prstGeom>
          <a:noFill/>
          <a:ln w="9525">
            <a:noFill/>
            <a:miter lim="800000"/>
            <a:headEnd/>
            <a:tailEnd/>
          </a:ln>
        </p:spPr>
      </p:pic>
      <p:sp>
        <p:nvSpPr>
          <p:cNvPr id="3" name="TextBox 2"/>
          <p:cNvSpPr txBox="1"/>
          <p:nvPr/>
        </p:nvSpPr>
        <p:spPr>
          <a:xfrm>
            <a:off x="5715000" y="6400800"/>
            <a:ext cx="1656223" cy="369332"/>
          </a:xfrm>
          <a:prstGeom prst="rect">
            <a:avLst/>
          </a:prstGeom>
          <a:noFill/>
        </p:spPr>
        <p:txBody>
          <a:bodyPr wrap="none" rtlCol="0">
            <a:spAutoFit/>
          </a:bodyPr>
          <a:lstStyle/>
          <a:p>
            <a:r>
              <a:rPr lang="en-US" dirty="0" smtClean="0"/>
              <a:t>Game dev story</a:t>
            </a:r>
            <a:endParaRPr lang="en-US"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92765" y="1447800"/>
            <a:ext cx="9130748" cy="4038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Why does it matter what I believe?</a:t>
            </a:r>
            <a:endParaRPr lang="en-US" dirty="0"/>
          </a:p>
        </p:txBody>
      </p:sp>
      <p:sp>
        <p:nvSpPr>
          <p:cNvPr id="3" name="Oval 2"/>
          <p:cNvSpPr/>
          <p:nvPr/>
        </p:nvSpPr>
        <p:spPr>
          <a:xfrm>
            <a:off x="1295400" y="1143000"/>
            <a:ext cx="6553200" cy="3352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304800" y="533400"/>
            <a:ext cx="2257669" cy="646331"/>
          </a:xfrm>
          <a:prstGeom prst="rect">
            <a:avLst/>
          </a:prstGeom>
          <a:noFill/>
        </p:spPr>
        <p:txBody>
          <a:bodyPr wrap="none" rtlCol="0">
            <a:spAutoFit/>
          </a:bodyPr>
          <a:lstStyle/>
          <a:p>
            <a:r>
              <a:rPr lang="en-US" sz="3600" dirty="0" smtClean="0"/>
              <a:t>Okay, but…</a:t>
            </a:r>
            <a:endParaRPr lang="en-US" sz="3600"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Defined me and what I do.</a:t>
            </a:r>
            <a:endParaRPr lang="en-US" dirty="0"/>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04800" y="304800"/>
            <a:ext cx="7772400" cy="1470025"/>
          </a:xfrm>
        </p:spPr>
        <p:txBody>
          <a:bodyPr/>
          <a:lstStyle/>
          <a:p>
            <a:r>
              <a:rPr lang="en-US" dirty="0" smtClean="0"/>
              <a:t>Playing</a:t>
            </a:r>
            <a:endParaRPr lang="en-US" dirty="0"/>
          </a:p>
        </p:txBody>
      </p:sp>
      <p:sp>
        <p:nvSpPr>
          <p:cNvPr id="3" name="Title 1"/>
          <p:cNvSpPr txBox="1">
            <a:spLocks/>
          </p:cNvSpPr>
          <p:nvPr/>
        </p:nvSpPr>
        <p:spPr>
          <a:xfrm>
            <a:off x="2895600" y="1981200"/>
            <a:ext cx="7772400" cy="14700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Trading</a:t>
            </a:r>
          </a:p>
        </p:txBody>
      </p:sp>
      <p:sp>
        <p:nvSpPr>
          <p:cNvPr id="4" name="Title 1"/>
          <p:cNvSpPr txBox="1">
            <a:spLocks/>
          </p:cNvSpPr>
          <p:nvPr/>
        </p:nvSpPr>
        <p:spPr>
          <a:xfrm>
            <a:off x="-609600" y="3886200"/>
            <a:ext cx="7772400" cy="14700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Programming</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5" name="Title 1"/>
          <p:cNvSpPr txBox="1">
            <a:spLocks/>
          </p:cNvSpPr>
          <p:nvPr/>
        </p:nvSpPr>
        <p:spPr>
          <a:xfrm>
            <a:off x="3200400" y="5562600"/>
            <a:ext cx="7772400" cy="1470025"/>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4400" b="0" i="0" u="none" strike="noStrike" kern="1200" cap="none" spc="0" normalizeH="0" baseline="0" noProof="0" dirty="0" smtClean="0">
                <a:ln>
                  <a:noFill/>
                </a:ln>
                <a:solidFill>
                  <a:schemeClr val="tx1"/>
                </a:solidFill>
                <a:effectLst/>
                <a:uLnTx/>
                <a:uFillTx/>
                <a:latin typeface="+mj-lt"/>
                <a:ea typeface="+mj-ea"/>
                <a:cs typeface="+mj-cs"/>
              </a:rPr>
              <a:t>Making</a:t>
            </a:r>
            <a:endParaRPr kumimoji="0" lang="en-US" sz="4400" b="0" i="0" u="none" strike="noStrike" kern="1200" cap="none" spc="0" normalizeH="0" baseline="0" noProof="0" dirty="0">
              <a:ln>
                <a:noFill/>
              </a:ln>
              <a:solidFill>
                <a:schemeClr val="tx1"/>
              </a:solidFill>
              <a:effectLst/>
              <a:uLnTx/>
              <a:uFillTx/>
              <a:latin typeface="+mj-lt"/>
              <a:ea typeface="+mj-ea"/>
              <a:cs typeface="+mj-cs"/>
            </a:endParaRPr>
          </a:p>
        </p:txBody>
      </p:sp>
      <p:sp>
        <p:nvSpPr>
          <p:cNvPr id="6" name="Bent Arrow 5"/>
          <p:cNvSpPr/>
          <p:nvPr/>
        </p:nvSpPr>
        <p:spPr>
          <a:xfrm rot="5400000">
            <a:off x="5105400" y="304800"/>
            <a:ext cx="1600200" cy="26670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Bent Arrow 6"/>
          <p:cNvSpPr/>
          <p:nvPr/>
        </p:nvSpPr>
        <p:spPr>
          <a:xfrm rot="16200000" flipH="1">
            <a:off x="3352800" y="2133600"/>
            <a:ext cx="1905000" cy="2667000"/>
          </a:xfrm>
          <a:prstGeom prst="bentArrow">
            <a:avLst>
              <a:gd name="adj1" fmla="val 25000"/>
              <a:gd name="adj2" fmla="val 17415"/>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Bent Arrow 7"/>
          <p:cNvSpPr/>
          <p:nvPr/>
        </p:nvSpPr>
        <p:spPr>
          <a:xfrm rot="5400000">
            <a:off x="5410200" y="3886200"/>
            <a:ext cx="1600200" cy="266700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Inspired me</a:t>
            </a:r>
            <a:endParaRPr lang="en-US"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i="1" dirty="0" smtClean="0"/>
              <a:t>“So we need some standardization for data interchange among development tools and products. The more developers that adopt a standard, the better for all of us and our customers.”</a:t>
            </a:r>
            <a:endParaRPr lang="en-US" sz="3200" i="1" dirty="0"/>
          </a:p>
        </p:txBody>
      </p:sp>
      <p:sp>
        <p:nvSpPr>
          <p:cNvPr id="3" name="Title 1"/>
          <p:cNvSpPr txBox="1">
            <a:spLocks/>
          </p:cNvSpPr>
          <p:nvPr/>
        </p:nvSpPr>
        <p:spPr>
          <a:xfrm>
            <a:off x="1066800" y="4495800"/>
            <a:ext cx="7772400" cy="1470025"/>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smtClean="0">
                <a:latin typeface="+mj-lt"/>
                <a:ea typeface="+mj-ea"/>
                <a:cs typeface="+mj-cs"/>
              </a:rPr>
              <a:t>-- Jerry Morrison, EA IFF 85</a:t>
            </a:r>
            <a:endParaRPr kumimoji="0" lang="en-US" sz="3200" b="0" i="0" u="none" strike="noStrike" kern="1200" cap="none" spc="0" normalizeH="0" baseline="0" noProof="0" dirty="0" smtClean="0">
              <a:ln>
                <a:noFill/>
              </a:ln>
              <a:solidFill>
                <a:schemeClr val="tx1"/>
              </a:solidFill>
              <a:effectLst/>
              <a:uLnTx/>
              <a:uFillTx/>
              <a:latin typeface="+mj-lt"/>
              <a:ea typeface="+mj-ea"/>
              <a:cs typeface="+mj-cs"/>
            </a:endParaRPr>
          </a:p>
        </p:txBody>
      </p:sp>
      <p:sp>
        <p:nvSpPr>
          <p:cNvPr id="4" name="Oval 3"/>
          <p:cNvSpPr/>
          <p:nvPr/>
        </p:nvSpPr>
        <p:spPr>
          <a:xfrm>
            <a:off x="5562600" y="4572000"/>
            <a:ext cx="1676400" cy="1447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228600" y="1676400"/>
            <a:ext cx="8763000" cy="2232499"/>
          </a:xfrm>
          <a:prstGeom prst="rect">
            <a:avLst/>
          </a:prstGeom>
          <a:noFill/>
          <a:ln w="9525">
            <a:noFill/>
            <a:miter lim="800000"/>
            <a:headEnd/>
            <a:tailEnd/>
          </a:ln>
        </p:spPr>
      </p:pic>
      <p:pic>
        <p:nvPicPr>
          <p:cNvPr id="1027" name="Picture 3"/>
          <p:cNvPicPr>
            <a:picLocks noChangeAspect="1" noChangeArrowheads="1"/>
          </p:cNvPicPr>
          <p:nvPr/>
        </p:nvPicPr>
        <p:blipFill>
          <a:blip r:embed="rId4" cstate="print"/>
          <a:srcRect/>
          <a:stretch>
            <a:fillRect/>
          </a:stretch>
        </p:blipFill>
        <p:spPr bwMode="auto">
          <a:xfrm>
            <a:off x="457200" y="381000"/>
            <a:ext cx="8458200" cy="829114"/>
          </a:xfrm>
          <a:prstGeom prst="rect">
            <a:avLst/>
          </a:prstGeom>
          <a:noFill/>
          <a:ln w="9525">
            <a:noFill/>
            <a:miter lim="800000"/>
            <a:headEnd/>
            <a:tailEnd/>
          </a:ln>
        </p:spPr>
      </p:pic>
      <p:pic>
        <p:nvPicPr>
          <p:cNvPr id="1029" name="Picture 5" descr="http://posterous.com/getfile/files.posterous.com/macton/MP1YPZCziTxR9EYEgNm43z7iyQyvfHDziBW5oAQbqTotCT5PMjvTB6bSZ13b/578066108_qy4bS-L.jpg.scaled.500.jpg"/>
          <p:cNvPicPr>
            <a:picLocks noChangeAspect="1" noChangeArrowheads="1"/>
          </p:cNvPicPr>
          <p:nvPr/>
        </p:nvPicPr>
        <p:blipFill>
          <a:blip r:embed="rId5" cstate="print"/>
          <a:srcRect/>
          <a:stretch>
            <a:fillRect/>
          </a:stretch>
        </p:blipFill>
        <p:spPr bwMode="auto">
          <a:xfrm>
            <a:off x="4267200" y="4191000"/>
            <a:ext cx="3657600" cy="2443277"/>
          </a:xfrm>
          <a:prstGeom prst="rect">
            <a:avLst/>
          </a:prstGeom>
          <a:noFill/>
        </p:spPr>
      </p:pic>
      <p:pic>
        <p:nvPicPr>
          <p:cNvPr id="1030" name="Picture 6"/>
          <p:cNvPicPr>
            <a:picLocks noChangeAspect="1" noChangeArrowheads="1"/>
          </p:cNvPicPr>
          <p:nvPr/>
        </p:nvPicPr>
        <p:blipFill>
          <a:blip r:embed="rId6" cstate="print"/>
          <a:srcRect/>
          <a:stretch>
            <a:fillRect/>
          </a:stretch>
        </p:blipFill>
        <p:spPr bwMode="auto">
          <a:xfrm>
            <a:off x="1219200" y="4038600"/>
            <a:ext cx="2522483" cy="2514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3200" i="1" dirty="0" smtClean="0"/>
              <a:t>"Simple things should be simple and complex things should be possible."</a:t>
            </a:r>
            <a:endParaRPr lang="en-US" sz="3200" i="1" dirty="0"/>
          </a:p>
        </p:txBody>
      </p:sp>
      <p:sp>
        <p:nvSpPr>
          <p:cNvPr id="3" name="Title 1"/>
          <p:cNvSpPr txBox="1">
            <a:spLocks/>
          </p:cNvSpPr>
          <p:nvPr/>
        </p:nvSpPr>
        <p:spPr>
          <a:xfrm>
            <a:off x="1143000" y="3581400"/>
            <a:ext cx="7772400" cy="1470025"/>
          </a:xfrm>
          <a:prstGeom prst="rect">
            <a:avLst/>
          </a:prstGeom>
        </p:spPr>
        <p:txBody>
          <a:bodyPr vert="horz" lIns="91440" tIns="45720" rIns="91440" bIns="45720" rtlCol="0" anchor="ctr">
            <a:no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3200" dirty="0" smtClean="0">
                <a:latin typeface="+mj-lt"/>
                <a:ea typeface="+mj-ea"/>
                <a:cs typeface="+mj-cs"/>
              </a:rPr>
              <a:t>-- Alan Kay</a:t>
            </a:r>
            <a:endParaRPr kumimoji="0" lang="en-US" sz="3200" b="0" i="0" u="none" strike="noStrike" kern="1200" cap="none" spc="0" normalizeH="0" baseline="0" noProof="0" dirty="0" smtClean="0">
              <a:ln>
                <a:noFill/>
              </a:ln>
              <a:solidFill>
                <a:schemeClr val="tx1"/>
              </a:solidFill>
              <a:effectLst/>
              <a:uLnTx/>
              <a:uFillTx/>
              <a:latin typeface="+mj-lt"/>
              <a:ea typeface="+mj-ea"/>
              <a:cs typeface="+mj-cs"/>
            </a:endParaRP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Color all of my choices</a:t>
            </a:r>
            <a:br>
              <a:rPr lang="en-US" dirty="0" smtClean="0"/>
            </a:br>
            <a:r>
              <a:rPr lang="en-US" i="1" dirty="0" smtClean="0"/>
              <a:t>every single day</a:t>
            </a:r>
            <a:endParaRPr lang="en-US" i="1"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Pie 5"/>
          <p:cNvSpPr/>
          <p:nvPr/>
        </p:nvSpPr>
        <p:spPr>
          <a:xfrm rot="2228549">
            <a:off x="556579" y="358713"/>
            <a:ext cx="990600" cy="914400"/>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Oval 7"/>
          <p:cNvSpPr/>
          <p:nvPr/>
        </p:nvSpPr>
        <p:spPr>
          <a:xfrm>
            <a:off x="1447800" y="2133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TextBox 34"/>
          <p:cNvSpPr txBox="1"/>
          <p:nvPr/>
        </p:nvSpPr>
        <p:spPr>
          <a:xfrm>
            <a:off x="1905000" y="1905000"/>
            <a:ext cx="4171335" cy="646331"/>
          </a:xfrm>
          <a:prstGeom prst="rect">
            <a:avLst/>
          </a:prstGeom>
          <a:noFill/>
        </p:spPr>
        <p:txBody>
          <a:bodyPr wrap="none" rtlCol="0">
            <a:spAutoFit/>
          </a:bodyPr>
          <a:lstStyle/>
          <a:p>
            <a:r>
              <a:rPr lang="en-US" sz="3600" dirty="0" smtClean="0">
                <a:solidFill>
                  <a:schemeClr val="bg1"/>
                </a:solidFill>
              </a:rPr>
              <a:t>Games are important</a:t>
            </a:r>
            <a:endParaRPr lang="en-US" sz="3600" dirty="0">
              <a:solidFill>
                <a:schemeClr val="bg1"/>
              </a:solidFill>
            </a:endParaRPr>
          </a:p>
        </p:txBody>
      </p:sp>
      <p:sp>
        <p:nvSpPr>
          <p:cNvPr id="36" name="Oval 35"/>
          <p:cNvSpPr/>
          <p:nvPr/>
        </p:nvSpPr>
        <p:spPr>
          <a:xfrm>
            <a:off x="1447800" y="28194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7" name="TextBox 36"/>
          <p:cNvSpPr txBox="1"/>
          <p:nvPr/>
        </p:nvSpPr>
        <p:spPr>
          <a:xfrm>
            <a:off x="1905000" y="2590800"/>
            <a:ext cx="4918269" cy="646331"/>
          </a:xfrm>
          <a:prstGeom prst="rect">
            <a:avLst/>
          </a:prstGeom>
          <a:noFill/>
        </p:spPr>
        <p:txBody>
          <a:bodyPr wrap="none" rtlCol="0">
            <a:spAutoFit/>
          </a:bodyPr>
          <a:lstStyle/>
          <a:p>
            <a:r>
              <a:rPr lang="en-US" sz="3600" dirty="0" smtClean="0">
                <a:solidFill>
                  <a:schemeClr val="bg1"/>
                </a:solidFill>
              </a:rPr>
              <a:t>Games make a difference</a:t>
            </a:r>
            <a:endParaRPr lang="en-US" sz="3600" dirty="0">
              <a:solidFill>
                <a:schemeClr val="bg1"/>
              </a:solidFill>
            </a:endParaRPr>
          </a:p>
        </p:txBody>
      </p:sp>
      <p:sp>
        <p:nvSpPr>
          <p:cNvPr id="38" name="Oval 37"/>
          <p:cNvSpPr/>
          <p:nvPr/>
        </p:nvSpPr>
        <p:spPr>
          <a:xfrm>
            <a:off x="1447800" y="35052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9" name="TextBox 38"/>
          <p:cNvSpPr txBox="1"/>
          <p:nvPr/>
        </p:nvSpPr>
        <p:spPr>
          <a:xfrm>
            <a:off x="1905000" y="3276600"/>
            <a:ext cx="1577676" cy="646331"/>
          </a:xfrm>
          <a:prstGeom prst="rect">
            <a:avLst/>
          </a:prstGeom>
          <a:noFill/>
        </p:spPr>
        <p:txBody>
          <a:bodyPr wrap="none" rtlCol="0">
            <a:spAutoFit/>
          </a:bodyPr>
          <a:lstStyle/>
          <a:p>
            <a:r>
              <a:rPr lang="en-US" sz="3600" dirty="0" smtClean="0">
                <a:solidFill>
                  <a:schemeClr val="bg1"/>
                </a:solidFill>
              </a:rPr>
              <a:t>…as art</a:t>
            </a:r>
            <a:endParaRPr lang="en-US" sz="3600" dirty="0">
              <a:solidFill>
                <a:schemeClr val="bg1"/>
              </a:solidFill>
            </a:endParaRPr>
          </a:p>
        </p:txBody>
      </p:sp>
      <p:sp>
        <p:nvSpPr>
          <p:cNvPr id="40" name="Oval 39"/>
          <p:cNvSpPr/>
          <p:nvPr/>
        </p:nvSpPr>
        <p:spPr>
          <a:xfrm>
            <a:off x="14478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1" name="TextBox 40"/>
          <p:cNvSpPr txBox="1"/>
          <p:nvPr/>
        </p:nvSpPr>
        <p:spPr>
          <a:xfrm>
            <a:off x="1905000" y="3886200"/>
            <a:ext cx="1770036" cy="646331"/>
          </a:xfrm>
          <a:prstGeom prst="rect">
            <a:avLst/>
          </a:prstGeom>
          <a:noFill/>
        </p:spPr>
        <p:txBody>
          <a:bodyPr wrap="none" rtlCol="0">
            <a:spAutoFit/>
          </a:bodyPr>
          <a:lstStyle/>
          <a:p>
            <a:r>
              <a:rPr lang="en-US" sz="3600" dirty="0" smtClean="0">
                <a:solidFill>
                  <a:schemeClr val="bg1"/>
                </a:solidFill>
              </a:rPr>
              <a:t>…as pop</a:t>
            </a:r>
            <a:endParaRPr lang="en-US" sz="3600" dirty="0">
              <a:solidFill>
                <a:schemeClr val="bg1"/>
              </a:solidFill>
            </a:endParaRPr>
          </a:p>
        </p:txBody>
      </p:sp>
      <p:sp>
        <p:nvSpPr>
          <p:cNvPr id="42" name="Oval 41"/>
          <p:cNvSpPr/>
          <p:nvPr/>
        </p:nvSpPr>
        <p:spPr>
          <a:xfrm>
            <a:off x="1447800" y="4800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3" name="TextBox 42"/>
          <p:cNvSpPr txBox="1"/>
          <p:nvPr/>
        </p:nvSpPr>
        <p:spPr>
          <a:xfrm>
            <a:off x="1905000" y="4572000"/>
            <a:ext cx="3471400" cy="646331"/>
          </a:xfrm>
          <a:prstGeom prst="rect">
            <a:avLst/>
          </a:prstGeom>
          <a:noFill/>
        </p:spPr>
        <p:txBody>
          <a:bodyPr wrap="none" rtlCol="0">
            <a:spAutoFit/>
          </a:bodyPr>
          <a:lstStyle/>
          <a:p>
            <a:r>
              <a:rPr lang="en-US" sz="3600" dirty="0" smtClean="0">
                <a:solidFill>
                  <a:schemeClr val="bg1"/>
                </a:solidFill>
              </a:rPr>
              <a:t>…as a playground</a:t>
            </a:r>
            <a:endParaRPr lang="en-US" sz="3600" dirty="0">
              <a:solidFill>
                <a:schemeClr val="bg1"/>
              </a:solidFill>
            </a:endParaRPr>
          </a:p>
        </p:txBody>
      </p:sp>
      <p:sp>
        <p:nvSpPr>
          <p:cNvPr id="46" name="Title 1"/>
          <p:cNvSpPr>
            <a:spLocks noGrp="1"/>
          </p:cNvSpPr>
          <p:nvPr>
            <p:ph type="ctrTitle"/>
          </p:nvPr>
        </p:nvSpPr>
        <p:spPr>
          <a:xfrm>
            <a:off x="1676400" y="152400"/>
            <a:ext cx="5715000" cy="1470025"/>
          </a:xfrm>
        </p:spPr>
        <p:txBody>
          <a:bodyPr/>
          <a:lstStyle/>
          <a:p>
            <a:pPr algn="l"/>
            <a:r>
              <a:rPr lang="en-US" dirty="0" smtClean="0">
                <a:solidFill>
                  <a:schemeClr val="bg1"/>
                </a:solidFill>
              </a:rPr>
              <a:t>Why do I do this?</a:t>
            </a:r>
            <a:endParaRPr lang="en-US" dirty="0">
              <a:solidFill>
                <a:schemeClr val="bg1"/>
              </a:solidFill>
            </a:endParaRPr>
          </a:p>
        </p:txBody>
      </p:sp>
      <p:sp>
        <p:nvSpPr>
          <p:cNvPr id="16" name="Oval 15"/>
          <p:cNvSpPr/>
          <p:nvPr/>
        </p:nvSpPr>
        <p:spPr>
          <a:xfrm>
            <a:off x="1447800" y="54864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TextBox 16"/>
          <p:cNvSpPr txBox="1"/>
          <p:nvPr/>
        </p:nvSpPr>
        <p:spPr>
          <a:xfrm>
            <a:off x="1905000" y="5257800"/>
            <a:ext cx="2841162" cy="646331"/>
          </a:xfrm>
          <a:prstGeom prst="rect">
            <a:avLst/>
          </a:prstGeom>
          <a:noFill/>
        </p:spPr>
        <p:txBody>
          <a:bodyPr wrap="none" rtlCol="0">
            <a:spAutoFit/>
          </a:bodyPr>
          <a:lstStyle/>
          <a:p>
            <a:r>
              <a:rPr lang="en-US" sz="3600" dirty="0" smtClean="0">
                <a:solidFill>
                  <a:schemeClr val="bg1"/>
                </a:solidFill>
              </a:rPr>
              <a:t>Games inspire</a:t>
            </a:r>
            <a:endParaRPr lang="en-US" sz="3600" dirty="0">
              <a:solidFill>
                <a:schemeClr val="bg1"/>
              </a:solidFill>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3" name="Picture 1"/>
          <p:cNvPicPr>
            <a:picLocks noChangeAspect="1" noChangeArrowheads="1"/>
          </p:cNvPicPr>
          <p:nvPr/>
        </p:nvPicPr>
        <p:blipFill>
          <a:blip r:embed="rId3" cstate="print"/>
          <a:srcRect/>
          <a:stretch>
            <a:fillRect/>
          </a:stretch>
        </p:blipFill>
        <p:spPr bwMode="auto">
          <a:xfrm>
            <a:off x="533400" y="-533400"/>
            <a:ext cx="8000999" cy="8330629"/>
          </a:xfrm>
          <a:prstGeom prst="rect">
            <a:avLst/>
          </a:prstGeom>
          <a:noFill/>
          <a:ln w="9525">
            <a:noFill/>
            <a:miter lim="800000"/>
            <a:headEnd/>
            <a:tailEnd/>
          </a:ln>
        </p:spPr>
      </p:pic>
      <p:pic>
        <p:nvPicPr>
          <p:cNvPr id="73730" name="Picture 2"/>
          <p:cNvPicPr>
            <a:picLocks noChangeAspect="1" noChangeArrowheads="1"/>
          </p:cNvPicPr>
          <p:nvPr/>
        </p:nvPicPr>
        <p:blipFill>
          <a:blip r:embed="rId4" cstate="print"/>
          <a:srcRect/>
          <a:stretch>
            <a:fillRect/>
          </a:stretch>
        </p:blipFill>
        <p:spPr bwMode="auto">
          <a:xfrm>
            <a:off x="1219200" y="1981200"/>
            <a:ext cx="6479945" cy="16430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Pie 5"/>
          <p:cNvSpPr/>
          <p:nvPr/>
        </p:nvSpPr>
        <p:spPr>
          <a:xfrm rot="2228549">
            <a:off x="556579" y="358713"/>
            <a:ext cx="990600" cy="914400"/>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itle 1"/>
          <p:cNvSpPr>
            <a:spLocks noGrp="1"/>
          </p:cNvSpPr>
          <p:nvPr>
            <p:ph type="ctrTitle"/>
          </p:nvPr>
        </p:nvSpPr>
        <p:spPr>
          <a:xfrm>
            <a:off x="1676400" y="152400"/>
            <a:ext cx="5715000" cy="1470025"/>
          </a:xfrm>
        </p:spPr>
        <p:txBody>
          <a:bodyPr/>
          <a:lstStyle/>
          <a:p>
            <a:pPr algn="l"/>
            <a:r>
              <a:rPr lang="en-US" dirty="0" smtClean="0">
                <a:solidFill>
                  <a:schemeClr val="bg1"/>
                </a:solidFill>
              </a:rPr>
              <a:t>What gets in the way?</a:t>
            </a:r>
            <a:endParaRPr lang="en-US" dirty="0">
              <a:solidFill>
                <a:schemeClr val="bg1"/>
              </a:solidFill>
            </a:endParaRPr>
          </a:p>
        </p:txBody>
      </p:sp>
      <p:pic>
        <p:nvPicPr>
          <p:cNvPr id="81922" name="Picture 2"/>
          <p:cNvPicPr>
            <a:picLocks noChangeAspect="1" noChangeArrowheads="1"/>
          </p:cNvPicPr>
          <p:nvPr/>
        </p:nvPicPr>
        <p:blipFill>
          <a:blip r:embed="rId2" cstate="print"/>
          <a:srcRect/>
          <a:stretch>
            <a:fillRect/>
          </a:stretch>
        </p:blipFill>
        <p:spPr bwMode="auto">
          <a:xfrm>
            <a:off x="533399" y="1828800"/>
            <a:ext cx="1279087" cy="4038600"/>
          </a:xfrm>
          <a:prstGeom prst="rect">
            <a:avLst/>
          </a:prstGeom>
          <a:noFill/>
          <a:ln w="9525">
            <a:noFill/>
            <a:miter lim="800000"/>
            <a:headEnd/>
            <a:tailEnd/>
          </a:ln>
        </p:spPr>
      </p:pic>
      <p:sp>
        <p:nvSpPr>
          <p:cNvPr id="17" name="TextBox 16"/>
          <p:cNvSpPr txBox="1"/>
          <p:nvPr/>
        </p:nvSpPr>
        <p:spPr>
          <a:xfrm>
            <a:off x="1981200" y="1981200"/>
            <a:ext cx="1400255" cy="646331"/>
          </a:xfrm>
          <a:prstGeom prst="rect">
            <a:avLst/>
          </a:prstGeom>
          <a:noFill/>
        </p:spPr>
        <p:txBody>
          <a:bodyPr wrap="none" rtlCol="0">
            <a:spAutoFit/>
          </a:bodyPr>
          <a:lstStyle/>
          <a:p>
            <a:r>
              <a:rPr lang="en-US" sz="3600" dirty="0" smtClean="0">
                <a:solidFill>
                  <a:schemeClr val="bg1"/>
                </a:solidFill>
              </a:rPr>
              <a:t>Haters</a:t>
            </a:r>
            <a:endParaRPr lang="en-US" sz="3600" dirty="0">
              <a:solidFill>
                <a:schemeClr val="bg1"/>
              </a:solidFill>
            </a:endParaRPr>
          </a:p>
        </p:txBody>
      </p:sp>
      <p:sp>
        <p:nvSpPr>
          <p:cNvPr id="18" name="TextBox 17"/>
          <p:cNvSpPr txBox="1"/>
          <p:nvPr/>
        </p:nvSpPr>
        <p:spPr>
          <a:xfrm>
            <a:off x="1981200" y="3048000"/>
            <a:ext cx="3086614" cy="646331"/>
          </a:xfrm>
          <a:prstGeom prst="rect">
            <a:avLst/>
          </a:prstGeom>
          <a:noFill/>
        </p:spPr>
        <p:txBody>
          <a:bodyPr wrap="none" rtlCol="0">
            <a:spAutoFit/>
          </a:bodyPr>
          <a:lstStyle/>
          <a:p>
            <a:r>
              <a:rPr lang="en-US" sz="3600" dirty="0" smtClean="0">
                <a:solidFill>
                  <a:schemeClr val="bg1"/>
                </a:solidFill>
              </a:rPr>
              <a:t>Our impatience</a:t>
            </a:r>
            <a:endParaRPr lang="en-US" sz="3600" dirty="0">
              <a:solidFill>
                <a:schemeClr val="bg1"/>
              </a:solidFill>
            </a:endParaRPr>
          </a:p>
        </p:txBody>
      </p:sp>
      <p:sp>
        <p:nvSpPr>
          <p:cNvPr id="19" name="TextBox 18"/>
          <p:cNvSpPr txBox="1"/>
          <p:nvPr/>
        </p:nvSpPr>
        <p:spPr>
          <a:xfrm>
            <a:off x="1981200" y="4114800"/>
            <a:ext cx="3780779" cy="646331"/>
          </a:xfrm>
          <a:prstGeom prst="rect">
            <a:avLst/>
          </a:prstGeom>
          <a:noFill/>
        </p:spPr>
        <p:txBody>
          <a:bodyPr wrap="none" rtlCol="0">
            <a:spAutoFit/>
          </a:bodyPr>
          <a:lstStyle/>
          <a:p>
            <a:r>
              <a:rPr lang="en-US" sz="3600" dirty="0" smtClean="0">
                <a:solidFill>
                  <a:schemeClr val="bg1"/>
                </a:solidFill>
              </a:rPr>
              <a:t>Cult of productivity</a:t>
            </a:r>
            <a:endParaRPr lang="en-US" sz="3600" dirty="0">
              <a:solidFill>
                <a:schemeClr val="bg1"/>
              </a:solidFill>
            </a:endParaRPr>
          </a:p>
        </p:txBody>
      </p:sp>
      <p:sp>
        <p:nvSpPr>
          <p:cNvPr id="20" name="TextBox 19"/>
          <p:cNvSpPr txBox="1"/>
          <p:nvPr/>
        </p:nvSpPr>
        <p:spPr>
          <a:xfrm>
            <a:off x="1981200" y="5105400"/>
            <a:ext cx="5079147" cy="646331"/>
          </a:xfrm>
          <a:prstGeom prst="rect">
            <a:avLst/>
          </a:prstGeom>
          <a:noFill/>
        </p:spPr>
        <p:txBody>
          <a:bodyPr wrap="none" rtlCol="0">
            <a:spAutoFit/>
          </a:bodyPr>
          <a:lstStyle/>
          <a:p>
            <a:r>
              <a:rPr lang="en-US" sz="3600" dirty="0" smtClean="0">
                <a:solidFill>
                  <a:schemeClr val="bg1"/>
                </a:solidFill>
              </a:rPr>
              <a:t>Forgetting why we’re here</a:t>
            </a:r>
            <a:endParaRPr lang="en-US" sz="3600" dirty="0">
              <a:solidFill>
                <a:schemeClr val="bg1"/>
              </a:solidFill>
            </a:endParaRPr>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Pie 5"/>
          <p:cNvSpPr/>
          <p:nvPr/>
        </p:nvSpPr>
        <p:spPr>
          <a:xfrm rot="2228549">
            <a:off x="3299779" y="1501712"/>
            <a:ext cx="990600" cy="914400"/>
          </a:xfrm>
          <a:prstGeom prst="pi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p:cNvSpPr/>
          <p:nvPr/>
        </p:nvSpPr>
        <p:spPr>
          <a:xfrm>
            <a:off x="4290379" y="1806513"/>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4" name="Oval 13"/>
          <p:cNvSpPr/>
          <p:nvPr/>
        </p:nvSpPr>
        <p:spPr>
          <a:xfrm>
            <a:off x="4595179" y="1806513"/>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5" name="Oval 14"/>
          <p:cNvSpPr/>
          <p:nvPr/>
        </p:nvSpPr>
        <p:spPr>
          <a:xfrm>
            <a:off x="4899979" y="1806513"/>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Oval 15"/>
          <p:cNvSpPr/>
          <p:nvPr/>
        </p:nvSpPr>
        <p:spPr>
          <a:xfrm>
            <a:off x="5204779" y="1806513"/>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Oval 16"/>
          <p:cNvSpPr/>
          <p:nvPr/>
        </p:nvSpPr>
        <p:spPr>
          <a:xfrm>
            <a:off x="5562600" y="16002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18" name="Oval 17"/>
          <p:cNvSpPr/>
          <p:nvPr/>
        </p:nvSpPr>
        <p:spPr>
          <a:xfrm>
            <a:off x="5791200" y="2590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Oval 18"/>
          <p:cNvSpPr/>
          <p:nvPr/>
        </p:nvSpPr>
        <p:spPr>
          <a:xfrm>
            <a:off x="5791200" y="2895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p:cNvSpPr/>
          <p:nvPr/>
        </p:nvSpPr>
        <p:spPr>
          <a:xfrm>
            <a:off x="5791200" y="32004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p:cNvSpPr/>
          <p:nvPr/>
        </p:nvSpPr>
        <p:spPr>
          <a:xfrm>
            <a:off x="5791200" y="35052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2" name="Oval 21"/>
          <p:cNvSpPr/>
          <p:nvPr/>
        </p:nvSpPr>
        <p:spPr>
          <a:xfrm>
            <a:off x="5638800" y="38862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3" name="Oval 22"/>
          <p:cNvSpPr/>
          <p:nvPr/>
        </p:nvSpPr>
        <p:spPr>
          <a:xfrm>
            <a:off x="42672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4" name="Oval 23"/>
          <p:cNvSpPr/>
          <p:nvPr/>
        </p:nvSpPr>
        <p:spPr>
          <a:xfrm>
            <a:off x="45720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5" name="Oval 24"/>
          <p:cNvSpPr/>
          <p:nvPr/>
        </p:nvSpPr>
        <p:spPr>
          <a:xfrm>
            <a:off x="48768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6" name="Oval 25"/>
          <p:cNvSpPr/>
          <p:nvPr/>
        </p:nvSpPr>
        <p:spPr>
          <a:xfrm>
            <a:off x="5181600" y="4114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7" name="Oval 26"/>
          <p:cNvSpPr/>
          <p:nvPr/>
        </p:nvSpPr>
        <p:spPr>
          <a:xfrm>
            <a:off x="3505200" y="39624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28" name="Oval 27"/>
          <p:cNvSpPr/>
          <p:nvPr/>
        </p:nvSpPr>
        <p:spPr>
          <a:xfrm>
            <a:off x="3733800" y="46482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9" name="Oval 28"/>
          <p:cNvSpPr/>
          <p:nvPr/>
        </p:nvSpPr>
        <p:spPr>
          <a:xfrm>
            <a:off x="3733800" y="49530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0" name="Oval 29"/>
          <p:cNvSpPr/>
          <p:nvPr/>
        </p:nvSpPr>
        <p:spPr>
          <a:xfrm>
            <a:off x="3733800" y="52578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1" name="Oval 30"/>
          <p:cNvSpPr/>
          <p:nvPr/>
        </p:nvSpPr>
        <p:spPr>
          <a:xfrm>
            <a:off x="3733800" y="5562600"/>
            <a:ext cx="152400" cy="152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2" name="Oval 31"/>
          <p:cNvSpPr/>
          <p:nvPr/>
        </p:nvSpPr>
        <p:spPr>
          <a:xfrm>
            <a:off x="3581400" y="5943600"/>
            <a:ext cx="533400" cy="533400"/>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solidFill>
                <a:schemeClr val="tx1"/>
              </a:solidFill>
            </a:endParaRPr>
          </a:p>
        </p:txBody>
      </p:sp>
      <p:sp>
        <p:nvSpPr>
          <p:cNvPr id="33" name="Title 1"/>
          <p:cNvSpPr>
            <a:spLocks noGrp="1"/>
          </p:cNvSpPr>
          <p:nvPr>
            <p:ph type="ctrTitle"/>
          </p:nvPr>
        </p:nvSpPr>
        <p:spPr>
          <a:xfrm>
            <a:off x="6400800" y="1676400"/>
            <a:ext cx="1752600" cy="402308"/>
          </a:xfrm>
        </p:spPr>
        <p:txBody>
          <a:bodyPr>
            <a:normAutofit fontScale="90000"/>
          </a:bodyPr>
          <a:lstStyle/>
          <a:p>
            <a:r>
              <a:rPr lang="en-US" dirty="0" smtClean="0">
                <a:solidFill>
                  <a:schemeClr val="bg1"/>
                </a:solidFill>
              </a:rPr>
              <a:t>How?</a:t>
            </a:r>
            <a:endParaRPr lang="en-US" dirty="0">
              <a:solidFill>
                <a:schemeClr val="bg1"/>
              </a:solidFill>
            </a:endParaRPr>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power of one person</a:t>
            </a:r>
            <a:endParaRPr lang="en-US" dirty="0"/>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3186" name="Picture 2" descr="http://www.everydayshooter.com/EverydayShooter_1.jpg"/>
          <p:cNvPicPr>
            <a:picLocks noChangeAspect="1" noChangeArrowheads="1"/>
          </p:cNvPicPr>
          <p:nvPr/>
        </p:nvPicPr>
        <p:blipFill>
          <a:blip r:embed="rId3" cstate="print"/>
          <a:srcRect/>
          <a:stretch>
            <a:fillRect/>
          </a:stretch>
        </p:blipFill>
        <p:spPr bwMode="auto">
          <a:xfrm>
            <a:off x="914400" y="457200"/>
            <a:ext cx="7620000" cy="5715000"/>
          </a:xfrm>
          <a:prstGeom prst="rect">
            <a:avLst/>
          </a:prstGeom>
          <a:noFill/>
        </p:spPr>
      </p:pic>
      <p:sp>
        <p:nvSpPr>
          <p:cNvPr id="5" name="TextBox 4"/>
          <p:cNvSpPr txBox="1"/>
          <p:nvPr/>
        </p:nvSpPr>
        <p:spPr>
          <a:xfrm>
            <a:off x="5257800" y="6248400"/>
            <a:ext cx="3230949" cy="369332"/>
          </a:xfrm>
          <a:prstGeom prst="rect">
            <a:avLst/>
          </a:prstGeom>
          <a:noFill/>
        </p:spPr>
        <p:txBody>
          <a:bodyPr wrap="none" rtlCol="0">
            <a:spAutoFit/>
          </a:bodyPr>
          <a:lstStyle/>
          <a:p>
            <a:r>
              <a:rPr lang="en-US" dirty="0" smtClean="0"/>
              <a:t>Everyday Shooter, Jonathan </a:t>
            </a:r>
            <a:r>
              <a:rPr lang="en-US" dirty="0" err="1" smtClean="0"/>
              <a:t>Mak</a:t>
            </a:r>
            <a:endParaRPr lang="en-US"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Impact on a team</a:t>
            </a:r>
            <a:endParaRPr lang="en-US" dirty="0"/>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Our job is what we make it.</a:t>
            </a:r>
            <a:endParaRPr lang="en-US" dirty="0"/>
          </a:p>
        </p:txBody>
      </p:sp>
      <p:pic>
        <p:nvPicPr>
          <p:cNvPr id="95234" name="Picture 2" descr="http://loadstorm.com/files/angry-homer.gif"/>
          <p:cNvPicPr>
            <a:picLocks noChangeAspect="1" noChangeArrowheads="1"/>
          </p:cNvPicPr>
          <p:nvPr/>
        </p:nvPicPr>
        <p:blipFill>
          <a:blip r:embed="rId3" cstate="print"/>
          <a:srcRect/>
          <a:stretch>
            <a:fillRect/>
          </a:stretch>
        </p:blipFill>
        <p:spPr bwMode="auto">
          <a:xfrm>
            <a:off x="4857750" y="3886199"/>
            <a:ext cx="4286250" cy="2971801"/>
          </a:xfrm>
          <a:prstGeom prst="rect">
            <a:avLst/>
          </a:prstGeom>
          <a:noFill/>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Prediction:</a:t>
            </a:r>
            <a:br>
              <a:rPr lang="en-US" dirty="0" smtClean="0"/>
            </a:br>
            <a:r>
              <a:rPr lang="en-US" dirty="0" smtClean="0"/>
              <a:t>50% - 5 years</a:t>
            </a:r>
            <a:br>
              <a:rPr lang="en-US" dirty="0" smtClean="0"/>
            </a:br>
            <a:r>
              <a:rPr lang="en-US" dirty="0" smtClean="0"/>
              <a:t>100% - 10 years</a:t>
            </a:r>
            <a:endParaRPr lang="en-US"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Growth (2x)</a:t>
            </a:r>
            <a:endParaRPr lang="en-US"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Building an engine</a:t>
            </a:r>
            <a:endParaRPr lang="en-US" dirty="0"/>
          </a:p>
        </p:txBody>
      </p:sp>
      <p:sp>
        <p:nvSpPr>
          <p:cNvPr id="3" name="Oval 2"/>
          <p:cNvSpPr/>
          <p:nvPr/>
        </p:nvSpPr>
        <p:spPr>
          <a:xfrm>
            <a:off x="914400" y="1143000"/>
            <a:ext cx="7162800" cy="3581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62000" y="304800"/>
            <a:ext cx="7772400" cy="1470025"/>
          </a:xfrm>
        </p:spPr>
        <p:txBody>
          <a:bodyPr/>
          <a:lstStyle/>
          <a:p>
            <a:r>
              <a:rPr lang="en-US" dirty="0" smtClean="0"/>
              <a:t>Vehicle for passion</a:t>
            </a:r>
            <a:endParaRPr lang="en-US" dirty="0"/>
          </a:p>
        </p:txBody>
      </p:sp>
      <p:pic>
        <p:nvPicPr>
          <p:cNvPr id="3074" name="Picture 2" descr="http://www.felixthecat.com/IMG/fan/love-van.jpg"/>
          <p:cNvPicPr>
            <a:picLocks noChangeAspect="1" noChangeArrowheads="1"/>
          </p:cNvPicPr>
          <p:nvPr/>
        </p:nvPicPr>
        <p:blipFill>
          <a:blip r:embed="rId3" cstate="print"/>
          <a:srcRect/>
          <a:stretch>
            <a:fillRect/>
          </a:stretch>
        </p:blipFill>
        <p:spPr bwMode="auto">
          <a:xfrm>
            <a:off x="1066800" y="1600200"/>
            <a:ext cx="6781800" cy="5086352"/>
          </a:xfrm>
          <a:prstGeom prst="rect">
            <a:avLst/>
          </a:prstGeom>
          <a:noFill/>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5" name="Picture 3"/>
          <p:cNvPicPr>
            <a:picLocks noChangeAspect="1" noChangeArrowheads="1"/>
          </p:cNvPicPr>
          <p:nvPr/>
        </p:nvPicPr>
        <p:blipFill>
          <a:blip r:embed="rId3" cstate="print"/>
          <a:srcRect/>
          <a:stretch>
            <a:fillRect/>
          </a:stretch>
        </p:blipFill>
        <p:spPr bwMode="auto">
          <a:xfrm>
            <a:off x="457200" y="-685800"/>
            <a:ext cx="8158163" cy="8427113"/>
          </a:xfrm>
          <a:prstGeom prst="rect">
            <a:avLst/>
          </a:prstGeom>
          <a:noFill/>
          <a:ln w="9525">
            <a:noFill/>
            <a:miter lim="800000"/>
            <a:headEnd/>
            <a:tailEnd/>
          </a:ln>
        </p:spPr>
      </p:pic>
      <p:pic>
        <p:nvPicPr>
          <p:cNvPr id="54277" name="Picture 5" descr="http://cdn.venturebeat.com/wp-content/uploads/2008/09/xbox360full_500x526.jpg"/>
          <p:cNvPicPr>
            <a:picLocks noChangeAspect="1" noChangeArrowheads="1"/>
          </p:cNvPicPr>
          <p:nvPr/>
        </p:nvPicPr>
        <p:blipFill>
          <a:blip r:embed="rId4" cstate="print"/>
          <a:srcRect/>
          <a:stretch>
            <a:fillRect/>
          </a:stretch>
        </p:blipFill>
        <p:spPr bwMode="auto">
          <a:xfrm>
            <a:off x="1447800" y="1676400"/>
            <a:ext cx="3124200" cy="3286658"/>
          </a:xfrm>
          <a:prstGeom prst="rect">
            <a:avLst/>
          </a:prstGeom>
          <a:noFill/>
        </p:spPr>
      </p:pic>
      <p:pic>
        <p:nvPicPr>
          <p:cNvPr id="8" name="Picture 4" descr="http://playstationlifestyle.net/wp-content/uploads/2010/07/Electronic-Arts-feature.jpg"/>
          <p:cNvPicPr>
            <a:picLocks noChangeAspect="1" noChangeArrowheads="1"/>
          </p:cNvPicPr>
          <p:nvPr/>
        </p:nvPicPr>
        <p:blipFill>
          <a:blip r:embed="rId5" cstate="print"/>
          <a:srcRect/>
          <a:stretch>
            <a:fillRect/>
          </a:stretch>
        </p:blipFill>
        <p:spPr bwMode="auto">
          <a:xfrm>
            <a:off x="4038600" y="1752600"/>
            <a:ext cx="3810000" cy="1668613"/>
          </a:xfrm>
          <a:prstGeom prst="rect">
            <a:avLst/>
          </a:prstGeom>
          <a:noFill/>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Reflect </a:t>
            </a:r>
            <a:r>
              <a:rPr lang="en-US" i="1" dirty="0" smtClean="0"/>
              <a:t>developers’</a:t>
            </a:r>
            <a:r>
              <a:rPr lang="en-US" dirty="0" smtClean="0"/>
              <a:t> vision</a:t>
            </a:r>
            <a:endParaRPr lang="en-US"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Technology-driven industry cycle</a:t>
            </a:r>
            <a:endParaRPr lang="en-US" dirty="0"/>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3581400" y="1066800"/>
            <a:ext cx="190500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rot="5400000">
            <a:off x="5067300" y="3619500"/>
            <a:ext cx="190500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0800000">
            <a:off x="1905000" y="5410200"/>
            <a:ext cx="190500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6200000">
            <a:off x="723900" y="2552700"/>
            <a:ext cx="190500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43000" y="1143000"/>
            <a:ext cx="2389629" cy="584775"/>
          </a:xfrm>
          <a:prstGeom prst="rect">
            <a:avLst/>
          </a:prstGeom>
          <a:noFill/>
        </p:spPr>
        <p:txBody>
          <a:bodyPr wrap="none" rtlCol="0">
            <a:spAutoFit/>
          </a:bodyPr>
          <a:lstStyle/>
          <a:p>
            <a:r>
              <a:rPr lang="en-US" sz="3200" dirty="0" smtClean="0"/>
              <a:t>Experimental</a:t>
            </a:r>
            <a:endParaRPr lang="en-US" sz="3200" dirty="0"/>
          </a:p>
        </p:txBody>
      </p:sp>
      <p:sp>
        <p:nvSpPr>
          <p:cNvPr id="10" name="TextBox 9"/>
          <p:cNvSpPr txBox="1"/>
          <p:nvPr/>
        </p:nvSpPr>
        <p:spPr>
          <a:xfrm>
            <a:off x="5105400" y="2362200"/>
            <a:ext cx="1739772" cy="584775"/>
          </a:xfrm>
          <a:prstGeom prst="rect">
            <a:avLst/>
          </a:prstGeom>
          <a:noFill/>
        </p:spPr>
        <p:txBody>
          <a:bodyPr wrap="none" rtlCol="0">
            <a:spAutoFit/>
          </a:bodyPr>
          <a:lstStyle/>
          <a:p>
            <a:r>
              <a:rPr lang="en-US" sz="3200" dirty="0" smtClean="0"/>
              <a:t>Accepted</a:t>
            </a:r>
            <a:endParaRPr lang="en-US" sz="3200" dirty="0"/>
          </a:p>
        </p:txBody>
      </p:sp>
      <p:sp>
        <p:nvSpPr>
          <p:cNvPr id="11" name="TextBox 10"/>
          <p:cNvSpPr txBox="1"/>
          <p:nvPr/>
        </p:nvSpPr>
        <p:spPr>
          <a:xfrm>
            <a:off x="4038600" y="5562600"/>
            <a:ext cx="2422266" cy="584775"/>
          </a:xfrm>
          <a:prstGeom prst="rect">
            <a:avLst/>
          </a:prstGeom>
          <a:noFill/>
        </p:spPr>
        <p:txBody>
          <a:bodyPr wrap="none" rtlCol="0">
            <a:spAutoFit/>
          </a:bodyPr>
          <a:lstStyle/>
          <a:p>
            <a:r>
              <a:rPr lang="en-US" sz="3200" dirty="0" smtClean="0"/>
              <a:t>Sophisticated</a:t>
            </a:r>
            <a:endParaRPr lang="en-US" sz="3200" dirty="0"/>
          </a:p>
        </p:txBody>
      </p:sp>
      <p:sp>
        <p:nvSpPr>
          <p:cNvPr id="12" name="TextBox 11"/>
          <p:cNvSpPr txBox="1"/>
          <p:nvPr/>
        </p:nvSpPr>
        <p:spPr>
          <a:xfrm>
            <a:off x="1447800" y="4191000"/>
            <a:ext cx="2012859" cy="584775"/>
          </a:xfrm>
          <a:prstGeom prst="rect">
            <a:avLst/>
          </a:prstGeom>
          <a:noFill/>
        </p:spPr>
        <p:txBody>
          <a:bodyPr wrap="none" rtlCol="0">
            <a:spAutoFit/>
          </a:bodyPr>
          <a:lstStyle/>
          <a:p>
            <a:r>
              <a:rPr lang="en-US" sz="3200" dirty="0" smtClean="0"/>
              <a:t>Ubiquitous</a:t>
            </a:r>
            <a:endParaRPr lang="en-US" sz="3200"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ight Arrow 3"/>
          <p:cNvSpPr/>
          <p:nvPr/>
        </p:nvSpPr>
        <p:spPr>
          <a:xfrm>
            <a:off x="3581400" y="1066800"/>
            <a:ext cx="190500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p:cNvSpPr/>
          <p:nvPr/>
        </p:nvSpPr>
        <p:spPr>
          <a:xfrm rot="5400000">
            <a:off x="5067300" y="3619500"/>
            <a:ext cx="190500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Arrow 5"/>
          <p:cNvSpPr/>
          <p:nvPr/>
        </p:nvSpPr>
        <p:spPr>
          <a:xfrm rot="10800000">
            <a:off x="1905000" y="5410200"/>
            <a:ext cx="190500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Arrow 6"/>
          <p:cNvSpPr/>
          <p:nvPr/>
        </p:nvSpPr>
        <p:spPr>
          <a:xfrm rot="16200000">
            <a:off x="723900" y="2552700"/>
            <a:ext cx="1905000" cy="914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1143000" y="1143000"/>
            <a:ext cx="2389629" cy="584775"/>
          </a:xfrm>
          <a:prstGeom prst="rect">
            <a:avLst/>
          </a:prstGeom>
          <a:noFill/>
        </p:spPr>
        <p:txBody>
          <a:bodyPr wrap="none" rtlCol="0">
            <a:spAutoFit/>
          </a:bodyPr>
          <a:lstStyle/>
          <a:p>
            <a:r>
              <a:rPr lang="en-US" sz="3200" dirty="0" smtClean="0"/>
              <a:t>Experimental</a:t>
            </a:r>
            <a:endParaRPr lang="en-US" sz="3200" dirty="0"/>
          </a:p>
        </p:txBody>
      </p:sp>
      <p:sp>
        <p:nvSpPr>
          <p:cNvPr id="10" name="TextBox 9"/>
          <p:cNvSpPr txBox="1"/>
          <p:nvPr/>
        </p:nvSpPr>
        <p:spPr>
          <a:xfrm>
            <a:off x="5105400" y="2362200"/>
            <a:ext cx="1739772" cy="584775"/>
          </a:xfrm>
          <a:prstGeom prst="rect">
            <a:avLst/>
          </a:prstGeom>
          <a:noFill/>
        </p:spPr>
        <p:txBody>
          <a:bodyPr wrap="none" rtlCol="0">
            <a:spAutoFit/>
          </a:bodyPr>
          <a:lstStyle/>
          <a:p>
            <a:r>
              <a:rPr lang="en-US" sz="3200" dirty="0" smtClean="0"/>
              <a:t>Accepted</a:t>
            </a:r>
            <a:endParaRPr lang="en-US" sz="3200" dirty="0"/>
          </a:p>
        </p:txBody>
      </p:sp>
      <p:sp>
        <p:nvSpPr>
          <p:cNvPr id="11" name="TextBox 10"/>
          <p:cNvSpPr txBox="1"/>
          <p:nvPr/>
        </p:nvSpPr>
        <p:spPr>
          <a:xfrm>
            <a:off x="4038600" y="5562600"/>
            <a:ext cx="2422266" cy="584775"/>
          </a:xfrm>
          <a:prstGeom prst="rect">
            <a:avLst/>
          </a:prstGeom>
          <a:noFill/>
        </p:spPr>
        <p:txBody>
          <a:bodyPr wrap="none" rtlCol="0">
            <a:spAutoFit/>
          </a:bodyPr>
          <a:lstStyle/>
          <a:p>
            <a:r>
              <a:rPr lang="en-US" sz="3200" dirty="0" smtClean="0"/>
              <a:t>Sophisticated</a:t>
            </a:r>
            <a:endParaRPr lang="en-US" sz="3200" dirty="0"/>
          </a:p>
        </p:txBody>
      </p:sp>
      <p:sp>
        <p:nvSpPr>
          <p:cNvPr id="12" name="TextBox 11"/>
          <p:cNvSpPr txBox="1"/>
          <p:nvPr/>
        </p:nvSpPr>
        <p:spPr>
          <a:xfrm>
            <a:off x="1447800" y="4191000"/>
            <a:ext cx="2012859" cy="584775"/>
          </a:xfrm>
          <a:prstGeom prst="rect">
            <a:avLst/>
          </a:prstGeom>
          <a:noFill/>
        </p:spPr>
        <p:txBody>
          <a:bodyPr wrap="none" rtlCol="0">
            <a:spAutoFit/>
          </a:bodyPr>
          <a:lstStyle/>
          <a:p>
            <a:r>
              <a:rPr lang="en-US" sz="3200" dirty="0" smtClean="0"/>
              <a:t>Ubiquitous</a:t>
            </a:r>
            <a:endParaRPr lang="en-US" sz="3200" dirty="0"/>
          </a:p>
        </p:txBody>
      </p:sp>
      <p:sp>
        <p:nvSpPr>
          <p:cNvPr id="13" name="Oval 12"/>
          <p:cNvSpPr/>
          <p:nvPr/>
        </p:nvSpPr>
        <p:spPr>
          <a:xfrm>
            <a:off x="76200" y="381000"/>
            <a:ext cx="4648200" cy="1752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5334000" y="381000"/>
            <a:ext cx="3368614" cy="523220"/>
          </a:xfrm>
          <a:prstGeom prst="rect">
            <a:avLst/>
          </a:prstGeom>
          <a:noFill/>
        </p:spPr>
        <p:txBody>
          <a:bodyPr wrap="none" rtlCol="0">
            <a:spAutoFit/>
          </a:bodyPr>
          <a:lstStyle/>
          <a:p>
            <a:r>
              <a:rPr lang="en-US" sz="2800" dirty="0" smtClean="0">
                <a:solidFill>
                  <a:srgbClr val="FF0000"/>
                </a:solidFill>
              </a:rPr>
              <a:t>The start and the goal</a:t>
            </a:r>
            <a:endParaRPr lang="en-US" sz="2800" dirty="0">
              <a:solidFill>
                <a:srgbClr val="FF0000"/>
              </a:solidFill>
            </a:endParaRPr>
          </a:p>
        </p:txBody>
      </p:sp>
      <p:cxnSp>
        <p:nvCxnSpPr>
          <p:cNvPr id="15" name="Straight Arrow Connector 14"/>
          <p:cNvCxnSpPr/>
          <p:nvPr/>
        </p:nvCxnSpPr>
        <p:spPr>
          <a:xfrm rot="10800000" flipV="1">
            <a:off x="4648200" y="685800"/>
            <a:ext cx="685800" cy="3048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The Programmer Bias</a:t>
            </a:r>
            <a:endParaRPr lang="en-US"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Negativity Bias</a:t>
            </a:r>
            <a:endParaRPr lang="en-US" dirty="0"/>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blogs.tribalddb.co.uk/beta/files/2009/02/economic-value.gif"/>
          <p:cNvPicPr>
            <a:picLocks noChangeAspect="1" noChangeArrowheads="1"/>
          </p:cNvPicPr>
          <p:nvPr/>
        </p:nvPicPr>
        <p:blipFill>
          <a:blip r:embed="rId3" cstate="print"/>
          <a:srcRect/>
          <a:stretch>
            <a:fillRect/>
          </a:stretch>
        </p:blipFill>
        <p:spPr bwMode="auto">
          <a:xfrm>
            <a:off x="76200" y="0"/>
            <a:ext cx="9067800" cy="6836090"/>
          </a:xfrm>
          <a:prstGeom prst="rect">
            <a:avLst/>
          </a:prstGeom>
          <a:noFill/>
        </p:spPr>
      </p:pic>
      <p:sp>
        <p:nvSpPr>
          <p:cNvPr id="6" name="TextBox 5"/>
          <p:cNvSpPr txBox="1"/>
          <p:nvPr/>
        </p:nvSpPr>
        <p:spPr>
          <a:xfrm>
            <a:off x="5181600" y="6096000"/>
            <a:ext cx="3743589" cy="369332"/>
          </a:xfrm>
          <a:prstGeom prst="rect">
            <a:avLst/>
          </a:prstGeom>
          <a:noFill/>
        </p:spPr>
        <p:txBody>
          <a:bodyPr wrap="none" rtlCol="0">
            <a:spAutoFit/>
          </a:bodyPr>
          <a:lstStyle/>
          <a:p>
            <a:r>
              <a:rPr lang="en-US" dirty="0" smtClean="0"/>
              <a:t>Joseph Pine, </a:t>
            </a:r>
            <a:r>
              <a:rPr lang="en-US" i="1" dirty="0" smtClean="0"/>
              <a:t>The Experience Economy</a:t>
            </a:r>
            <a:endParaRPr lang="en-US" i="1" dirty="0"/>
          </a:p>
        </p:txBody>
      </p:sp>
      <p:sp>
        <p:nvSpPr>
          <p:cNvPr id="7" name="Oval 6"/>
          <p:cNvSpPr/>
          <p:nvPr/>
        </p:nvSpPr>
        <p:spPr>
          <a:xfrm>
            <a:off x="4953000" y="5867400"/>
            <a:ext cx="3962400" cy="7620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blogs.tribalddb.co.uk/beta/files/2009/02/economic-value.gif"/>
          <p:cNvPicPr>
            <a:picLocks noChangeAspect="1" noChangeArrowheads="1"/>
          </p:cNvPicPr>
          <p:nvPr/>
        </p:nvPicPr>
        <p:blipFill>
          <a:blip r:embed="rId3" cstate="print"/>
          <a:srcRect/>
          <a:stretch>
            <a:fillRect/>
          </a:stretch>
        </p:blipFill>
        <p:spPr bwMode="auto">
          <a:xfrm>
            <a:off x="76200" y="0"/>
            <a:ext cx="9067800" cy="6836090"/>
          </a:xfrm>
          <a:prstGeom prst="rect">
            <a:avLst/>
          </a:prstGeom>
          <a:noFill/>
        </p:spPr>
      </p:pic>
      <p:sp>
        <p:nvSpPr>
          <p:cNvPr id="6" name="TextBox 5"/>
          <p:cNvSpPr txBox="1"/>
          <p:nvPr/>
        </p:nvSpPr>
        <p:spPr>
          <a:xfrm>
            <a:off x="5181600" y="6096000"/>
            <a:ext cx="3743589" cy="369332"/>
          </a:xfrm>
          <a:prstGeom prst="rect">
            <a:avLst/>
          </a:prstGeom>
          <a:noFill/>
        </p:spPr>
        <p:txBody>
          <a:bodyPr wrap="none" rtlCol="0">
            <a:spAutoFit/>
          </a:bodyPr>
          <a:lstStyle/>
          <a:p>
            <a:r>
              <a:rPr lang="en-US" dirty="0" smtClean="0"/>
              <a:t>Joseph Pine, </a:t>
            </a:r>
            <a:r>
              <a:rPr lang="en-US" i="1" dirty="0" smtClean="0"/>
              <a:t>The Experience Economy</a:t>
            </a:r>
            <a:endParaRPr lang="en-US" i="1" dirty="0"/>
          </a:p>
        </p:txBody>
      </p:sp>
      <p:sp>
        <p:nvSpPr>
          <p:cNvPr id="4" name="TextBox 3"/>
          <p:cNvSpPr txBox="1"/>
          <p:nvPr/>
        </p:nvSpPr>
        <p:spPr>
          <a:xfrm>
            <a:off x="5562600" y="457200"/>
            <a:ext cx="2558393" cy="523220"/>
          </a:xfrm>
          <a:prstGeom prst="rect">
            <a:avLst/>
          </a:prstGeom>
          <a:noFill/>
        </p:spPr>
        <p:txBody>
          <a:bodyPr wrap="none" rtlCol="0">
            <a:spAutoFit/>
          </a:bodyPr>
          <a:lstStyle/>
          <a:p>
            <a:r>
              <a:rPr lang="en-US" sz="2800" dirty="0" smtClean="0">
                <a:solidFill>
                  <a:srgbClr val="FF0000"/>
                </a:solidFill>
              </a:rPr>
              <a:t>(For developers)</a:t>
            </a:r>
            <a:endParaRPr lang="en-US" sz="2800" dirty="0">
              <a:solidFill>
                <a:srgbClr val="FF0000"/>
              </a:solidFill>
            </a:endParaRP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blogs.tribalddb.co.uk/beta/files/2009/02/economic-value.gif"/>
          <p:cNvPicPr>
            <a:picLocks noChangeAspect="1" noChangeArrowheads="1"/>
          </p:cNvPicPr>
          <p:nvPr/>
        </p:nvPicPr>
        <p:blipFill>
          <a:blip r:embed="rId3" cstate="print"/>
          <a:srcRect/>
          <a:stretch>
            <a:fillRect/>
          </a:stretch>
        </p:blipFill>
        <p:spPr bwMode="auto">
          <a:xfrm>
            <a:off x="76200" y="0"/>
            <a:ext cx="9067800" cy="6836090"/>
          </a:xfrm>
          <a:prstGeom prst="rect">
            <a:avLst/>
          </a:prstGeom>
          <a:noFill/>
        </p:spPr>
      </p:pic>
      <p:sp>
        <p:nvSpPr>
          <p:cNvPr id="6" name="TextBox 5"/>
          <p:cNvSpPr txBox="1"/>
          <p:nvPr/>
        </p:nvSpPr>
        <p:spPr>
          <a:xfrm>
            <a:off x="5181600" y="6096000"/>
            <a:ext cx="3743589" cy="369332"/>
          </a:xfrm>
          <a:prstGeom prst="rect">
            <a:avLst/>
          </a:prstGeom>
          <a:noFill/>
        </p:spPr>
        <p:txBody>
          <a:bodyPr wrap="none" rtlCol="0">
            <a:spAutoFit/>
          </a:bodyPr>
          <a:lstStyle/>
          <a:p>
            <a:r>
              <a:rPr lang="en-US" dirty="0" smtClean="0"/>
              <a:t>Joseph Pine, </a:t>
            </a:r>
            <a:r>
              <a:rPr lang="en-US" i="1" dirty="0" smtClean="0"/>
              <a:t>The Experience Economy</a:t>
            </a:r>
            <a:endParaRPr lang="en-US" i="1" dirty="0"/>
          </a:p>
        </p:txBody>
      </p:sp>
      <p:sp>
        <p:nvSpPr>
          <p:cNvPr id="4" name="TextBox 3"/>
          <p:cNvSpPr txBox="1"/>
          <p:nvPr/>
        </p:nvSpPr>
        <p:spPr>
          <a:xfrm>
            <a:off x="5562600" y="457200"/>
            <a:ext cx="2558393" cy="523220"/>
          </a:xfrm>
          <a:prstGeom prst="rect">
            <a:avLst/>
          </a:prstGeom>
          <a:noFill/>
        </p:spPr>
        <p:txBody>
          <a:bodyPr wrap="none" rtlCol="0">
            <a:spAutoFit/>
          </a:bodyPr>
          <a:lstStyle/>
          <a:p>
            <a:r>
              <a:rPr lang="en-US" sz="2800" dirty="0" smtClean="0">
                <a:solidFill>
                  <a:srgbClr val="FF0000"/>
                </a:solidFill>
              </a:rPr>
              <a:t>(For developers)</a:t>
            </a:r>
            <a:endParaRPr lang="en-US" sz="2800" dirty="0">
              <a:solidFill>
                <a:srgbClr val="FF0000"/>
              </a:solidFill>
            </a:endParaRPr>
          </a:p>
        </p:txBody>
      </p:sp>
      <p:sp>
        <p:nvSpPr>
          <p:cNvPr id="5" name="Oval 4"/>
          <p:cNvSpPr/>
          <p:nvPr/>
        </p:nvSpPr>
        <p:spPr>
          <a:xfrm>
            <a:off x="304800" y="4800600"/>
            <a:ext cx="4648200" cy="1752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5791200" y="5377190"/>
            <a:ext cx="1937453" cy="523220"/>
          </a:xfrm>
          <a:prstGeom prst="rect">
            <a:avLst/>
          </a:prstGeom>
          <a:noFill/>
        </p:spPr>
        <p:txBody>
          <a:bodyPr wrap="none" rtlCol="0">
            <a:spAutoFit/>
          </a:bodyPr>
          <a:lstStyle/>
          <a:p>
            <a:r>
              <a:rPr lang="en-US" sz="2800" dirty="0" smtClean="0">
                <a:solidFill>
                  <a:srgbClr val="FF0000"/>
                </a:solidFill>
              </a:rPr>
              <a:t>In hardware</a:t>
            </a:r>
            <a:endParaRPr lang="en-US" sz="2800" dirty="0">
              <a:solidFill>
                <a:srgbClr val="FF0000"/>
              </a:solidFill>
            </a:endParaRPr>
          </a:p>
        </p:txBody>
      </p:sp>
      <p:cxnSp>
        <p:nvCxnSpPr>
          <p:cNvPr id="8" name="Straight Arrow Connector 7"/>
          <p:cNvCxnSpPr>
            <a:endCxn id="5" idx="6"/>
          </p:cNvCxnSpPr>
          <p:nvPr/>
        </p:nvCxnSpPr>
        <p:spPr>
          <a:xfrm rot="10800000" flipV="1">
            <a:off x="4953000" y="5638800"/>
            <a:ext cx="838200" cy="3810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http://blogs.tribalddb.co.uk/beta/files/2009/02/economic-value.gif"/>
          <p:cNvPicPr>
            <a:picLocks noChangeAspect="1" noChangeArrowheads="1"/>
          </p:cNvPicPr>
          <p:nvPr/>
        </p:nvPicPr>
        <p:blipFill>
          <a:blip r:embed="rId3" cstate="print"/>
          <a:srcRect/>
          <a:stretch>
            <a:fillRect/>
          </a:stretch>
        </p:blipFill>
        <p:spPr bwMode="auto">
          <a:xfrm>
            <a:off x="76200" y="0"/>
            <a:ext cx="9067800" cy="6836090"/>
          </a:xfrm>
          <a:prstGeom prst="rect">
            <a:avLst/>
          </a:prstGeom>
          <a:noFill/>
        </p:spPr>
      </p:pic>
      <p:sp>
        <p:nvSpPr>
          <p:cNvPr id="6" name="TextBox 5"/>
          <p:cNvSpPr txBox="1"/>
          <p:nvPr/>
        </p:nvSpPr>
        <p:spPr>
          <a:xfrm>
            <a:off x="5181600" y="6096000"/>
            <a:ext cx="3743589" cy="369332"/>
          </a:xfrm>
          <a:prstGeom prst="rect">
            <a:avLst/>
          </a:prstGeom>
          <a:noFill/>
        </p:spPr>
        <p:txBody>
          <a:bodyPr wrap="none" rtlCol="0">
            <a:spAutoFit/>
          </a:bodyPr>
          <a:lstStyle/>
          <a:p>
            <a:r>
              <a:rPr lang="en-US" dirty="0" smtClean="0"/>
              <a:t>Joseph Pine, </a:t>
            </a:r>
            <a:r>
              <a:rPr lang="en-US" i="1" dirty="0" smtClean="0"/>
              <a:t>The Experience Economy</a:t>
            </a:r>
            <a:endParaRPr lang="en-US" i="1" dirty="0"/>
          </a:p>
        </p:txBody>
      </p:sp>
      <p:sp>
        <p:nvSpPr>
          <p:cNvPr id="4" name="TextBox 3"/>
          <p:cNvSpPr txBox="1"/>
          <p:nvPr/>
        </p:nvSpPr>
        <p:spPr>
          <a:xfrm>
            <a:off x="5562600" y="457200"/>
            <a:ext cx="2558393" cy="523220"/>
          </a:xfrm>
          <a:prstGeom prst="rect">
            <a:avLst/>
          </a:prstGeom>
          <a:noFill/>
        </p:spPr>
        <p:txBody>
          <a:bodyPr wrap="none" rtlCol="0">
            <a:spAutoFit/>
          </a:bodyPr>
          <a:lstStyle/>
          <a:p>
            <a:r>
              <a:rPr lang="en-US" sz="2800" dirty="0" smtClean="0">
                <a:solidFill>
                  <a:srgbClr val="FF0000"/>
                </a:solidFill>
              </a:rPr>
              <a:t>(For developers)</a:t>
            </a:r>
            <a:endParaRPr lang="en-US" sz="2800" dirty="0">
              <a:solidFill>
                <a:srgbClr val="FF0000"/>
              </a:solidFill>
            </a:endParaRPr>
          </a:p>
        </p:txBody>
      </p:sp>
      <p:sp>
        <p:nvSpPr>
          <p:cNvPr id="5" name="Oval 4"/>
          <p:cNvSpPr/>
          <p:nvPr/>
        </p:nvSpPr>
        <p:spPr>
          <a:xfrm>
            <a:off x="1600200" y="3429000"/>
            <a:ext cx="4648200" cy="17526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6858000" y="3962400"/>
            <a:ext cx="2148280" cy="523220"/>
          </a:xfrm>
          <a:prstGeom prst="rect">
            <a:avLst/>
          </a:prstGeom>
          <a:noFill/>
        </p:spPr>
        <p:txBody>
          <a:bodyPr wrap="none" rtlCol="0">
            <a:spAutoFit/>
          </a:bodyPr>
          <a:lstStyle/>
          <a:p>
            <a:r>
              <a:rPr lang="en-US" sz="2800" dirty="0" smtClean="0">
                <a:solidFill>
                  <a:srgbClr val="FF0000"/>
                </a:solidFill>
              </a:rPr>
              <a:t>Programmers</a:t>
            </a:r>
            <a:endParaRPr lang="en-US" sz="2800" dirty="0">
              <a:solidFill>
                <a:srgbClr val="FF0000"/>
              </a:solidFill>
            </a:endParaRPr>
          </a:p>
        </p:txBody>
      </p:sp>
      <p:cxnSp>
        <p:nvCxnSpPr>
          <p:cNvPr id="8" name="Straight Arrow Connector 7"/>
          <p:cNvCxnSpPr>
            <a:stCxn id="7" idx="1"/>
            <a:endCxn id="5" idx="6"/>
          </p:cNvCxnSpPr>
          <p:nvPr/>
        </p:nvCxnSpPr>
        <p:spPr>
          <a:xfrm rot="10800000" flipV="1">
            <a:off x="6248400" y="4224010"/>
            <a:ext cx="609600" cy="81290"/>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8497</TotalTime>
  <Words>6629</Words>
  <Application>Microsoft Office PowerPoint</Application>
  <PresentationFormat>On-screen Show (4:3)</PresentationFormat>
  <Paragraphs>650</Paragraphs>
  <Slides>208</Slides>
  <Notes>134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208</vt:i4>
      </vt:variant>
    </vt:vector>
  </HeadingPairs>
  <TitlesOfParts>
    <vt:vector size="212" baseType="lpstr">
      <vt:lpstr>Arial</vt:lpstr>
      <vt:lpstr>Calibri</vt:lpstr>
      <vt:lpstr>Wingdings</vt:lpstr>
      <vt:lpstr>Office Theme</vt:lpstr>
      <vt:lpstr>The Game Engine of the Future</vt:lpstr>
      <vt:lpstr>Why am I here?</vt:lpstr>
      <vt:lpstr>Say anything you want.</vt:lpstr>
      <vt:lpstr>The Game Engine of the Future</vt:lpstr>
      <vt:lpstr>It’s all about the data.</vt:lpstr>
      <vt:lpstr>THE END.</vt:lpstr>
      <vt:lpstr>PowerPoint Presentation</vt:lpstr>
      <vt:lpstr>PowerPoint Presentation</vt:lpstr>
      <vt:lpstr>PowerPoint Presentation</vt:lpstr>
      <vt:lpstr>Lots of big changes. What are you going to do?</vt:lpstr>
      <vt:lpstr>Shared my personal vision with team.</vt:lpstr>
      <vt:lpstr>PowerPoint Presentation</vt:lpstr>
      <vt:lpstr>Why?</vt:lpstr>
      <vt:lpstr>For the money?</vt:lpstr>
      <vt:lpstr>For the fame?</vt:lpstr>
      <vt:lpstr>For the girls?</vt:lpstr>
      <vt:lpstr>Creation Ego?</vt:lpstr>
      <vt:lpstr>Creation Ego?</vt:lpstr>
      <vt:lpstr>Mike Acton Presents:  Mike Acton’s Vision of  The Engine of The Future  Presented by Mike Acton</vt:lpstr>
      <vt:lpstr>Because I believe…</vt:lpstr>
      <vt:lpstr>Games are important.</vt:lpstr>
      <vt:lpstr>Imagine a world without games.</vt:lpstr>
      <vt:lpstr>Games make a difference.</vt:lpstr>
      <vt:lpstr>PowerPoint Presentation</vt:lpstr>
      <vt:lpstr>PowerPoint Presentation</vt:lpstr>
      <vt:lpstr>PowerPoint Presentation</vt:lpstr>
      <vt:lpstr>Games are art</vt:lpstr>
      <vt:lpstr>PowerPoint Presentation</vt:lpstr>
      <vt:lpstr>PowerPoint Presentation</vt:lpstr>
      <vt:lpstr>PowerPoint Presentation</vt:lpstr>
      <vt:lpstr>Participatory Fantasy</vt:lpstr>
      <vt:lpstr>Augmented Dreams</vt:lpstr>
      <vt:lpstr>Augmented Dreams</vt:lpstr>
      <vt:lpstr>Augmented Dreams</vt:lpstr>
      <vt:lpstr>Interactive Creativity</vt:lpstr>
      <vt:lpstr>Interactive Creativity</vt:lpstr>
      <vt:lpstr>Interactive Creativity</vt:lpstr>
      <vt:lpstr>Interactive Creativity</vt:lpstr>
      <vt:lpstr>PowerPoint Presentation</vt:lpstr>
      <vt:lpstr>Business vs. Art</vt:lpstr>
      <vt:lpstr>Innovation != Sales</vt:lpstr>
      <vt:lpstr>Innovation != Sales</vt:lpstr>
      <vt:lpstr>PowerPoint Presentation</vt:lpstr>
      <vt:lpstr>Are we short-sighted?</vt:lpstr>
      <vt:lpstr>Are we short-sighted?</vt:lpstr>
      <vt:lpstr>Innovation by degrees</vt:lpstr>
      <vt:lpstr>PowerPoint Presentation</vt:lpstr>
      <vt:lpstr>Discover unknown uses.</vt:lpstr>
      <vt:lpstr>PowerPoint Presentation</vt:lpstr>
      <vt:lpstr>I believe in games as pop</vt:lpstr>
      <vt:lpstr>PowerPoint Presentation</vt:lpstr>
      <vt:lpstr>Reflect the world and the world will surprise you.</vt:lpstr>
      <vt:lpstr>Business + Art</vt:lpstr>
      <vt:lpstr>The Art of Pop</vt:lpstr>
      <vt:lpstr>PowerPoint Presentation</vt:lpstr>
      <vt:lpstr>PowerPoint Presentation</vt:lpstr>
      <vt:lpstr>PowerPoint Presentation</vt:lpstr>
      <vt:lpstr>PowerPoint Presentation</vt:lpstr>
      <vt:lpstr>Cult of Productivity</vt:lpstr>
      <vt:lpstr>Small company vs. big company</vt:lpstr>
      <vt:lpstr>Individual &amp; Professional</vt:lpstr>
      <vt:lpstr>Games are a playground</vt:lpstr>
      <vt:lpstr>Playground for technology</vt:lpstr>
      <vt:lpstr>PowerPoint Presentation</vt:lpstr>
      <vt:lpstr>PowerPoint Presentation</vt:lpstr>
      <vt:lpstr>Playground for ideas</vt:lpstr>
      <vt:lpstr>Business, Management and Economics</vt:lpstr>
      <vt:lpstr>PowerPoint Presentation</vt:lpstr>
      <vt:lpstr>Other playgrounds for games</vt:lpstr>
      <vt:lpstr>PowerPoint Presentation</vt:lpstr>
      <vt:lpstr>Why does it matter what I believe?</vt:lpstr>
      <vt:lpstr>Defined me and what I do.</vt:lpstr>
      <vt:lpstr>Playing</vt:lpstr>
      <vt:lpstr>Inspired me</vt:lpstr>
      <vt:lpstr>“So we need some standardization for data interchange among development tools and products. The more developers that adopt a standard, the better for all of us and our customers.”</vt:lpstr>
      <vt:lpstr>PowerPoint Presentation</vt:lpstr>
      <vt:lpstr>"Simple things should be simple and complex things should be possible."</vt:lpstr>
      <vt:lpstr>Color all of my choices every single day</vt:lpstr>
      <vt:lpstr>Why do I do this?</vt:lpstr>
      <vt:lpstr>What gets in the way?</vt:lpstr>
      <vt:lpstr>How?</vt:lpstr>
      <vt:lpstr>The power of one person</vt:lpstr>
      <vt:lpstr>PowerPoint Presentation</vt:lpstr>
      <vt:lpstr>Impact on a team</vt:lpstr>
      <vt:lpstr>Our job is what we make it.</vt:lpstr>
      <vt:lpstr>Prediction: 50% - 5 years 100% - 10 years</vt:lpstr>
      <vt:lpstr>Growth (2x)</vt:lpstr>
      <vt:lpstr>Building an engine</vt:lpstr>
      <vt:lpstr>Vehicle for passion</vt:lpstr>
      <vt:lpstr>Reflect developers’ vision</vt:lpstr>
      <vt:lpstr>Technology-driven industry cycle</vt:lpstr>
      <vt:lpstr>PowerPoint Presentation</vt:lpstr>
      <vt:lpstr>PowerPoint Presentation</vt:lpstr>
      <vt:lpstr>The Programmer Bias</vt:lpstr>
      <vt:lpstr>Negativity Bias</vt:lpstr>
      <vt:lpstr>PowerPoint Presentation</vt:lpstr>
      <vt:lpstr>PowerPoint Presentation</vt:lpstr>
      <vt:lpstr>PowerPoint Presentation</vt:lpstr>
      <vt:lpstr>PowerPoint Presentation</vt:lpstr>
      <vt:lpstr>PowerPoint Presentation</vt:lpstr>
      <vt:lpstr>PowerPoint Presentation</vt:lpstr>
      <vt:lpstr>Reflect players’ choices</vt:lpstr>
      <vt:lpstr>Realtime = Reflect player choice</vt:lpstr>
      <vt:lpstr>PowerPoint Presentation</vt:lpstr>
      <vt:lpstr>PowerPoint Presentation</vt:lpstr>
      <vt:lpstr>Believeability</vt:lpstr>
      <vt:lpstr>PowerPoint Presentation</vt:lpstr>
      <vt:lpstr>PowerPoint Presentation</vt:lpstr>
      <vt:lpstr>PowerPoint Presentation</vt:lpstr>
      <vt:lpstr>Usability</vt:lpstr>
      <vt:lpstr>PowerPoint Presentation</vt:lpstr>
      <vt:lpstr>PowerPoint Presentation</vt:lpstr>
      <vt:lpstr>Usability cart stories</vt:lpstr>
      <vt:lpstr>Feedback</vt:lpstr>
      <vt:lpstr>PowerPoint Presentation</vt:lpstr>
      <vt:lpstr>PowerPoint Presentation</vt:lpstr>
      <vt:lpstr>How do I make a difference?</vt:lpstr>
      <vt:lpstr>What gets in the way?</vt:lpstr>
      <vt:lpstr>What?</vt:lpstr>
      <vt:lpstr>Performance</vt:lpstr>
      <vt:lpstr>“Never underestimate the power of speed.”</vt:lpstr>
      <vt:lpstr>PowerPoint Presentation</vt:lpstr>
      <vt:lpstr>Hardware</vt:lpstr>
      <vt:lpstr>PowerPoint Presentation</vt:lpstr>
      <vt:lpstr>Data</vt:lpstr>
      <vt:lpstr>PowerPoint Presentation</vt:lpstr>
      <vt:lpstr>Magic</vt:lpstr>
      <vt:lpstr>Value in magic</vt:lpstr>
      <vt:lpstr>The magic of  the unexpected</vt:lpstr>
      <vt:lpstr>PowerPoint Presentation</vt:lpstr>
      <vt:lpstr>The magic of play</vt:lpstr>
      <vt:lpstr>PowerPoint Presentation</vt:lpstr>
      <vt:lpstr>PowerPoint Presentation</vt:lpstr>
      <vt:lpstr>PowerPoint Presentation</vt:lpstr>
      <vt:lpstr>The magic of  failure</vt:lpstr>
      <vt:lpstr>PowerPoint Presentation</vt:lpstr>
      <vt:lpstr>You failed. Try again?</vt:lpstr>
      <vt:lpstr>“If you don't fail at least 90 percent of the time, you're not aiming high enough.”</vt:lpstr>
      <vt:lpstr>What am I going to focus on?</vt:lpstr>
      <vt:lpstr>What gets in the way?</vt:lpstr>
      <vt:lpstr>Asking Questions</vt:lpstr>
      <vt:lpstr>Why am I here?</vt:lpstr>
      <vt:lpstr>What am I most passionate about?</vt:lpstr>
      <vt:lpstr>What drives me?</vt:lpstr>
      <vt:lpstr>What’s important to me?</vt:lpstr>
      <vt:lpstr>What inspires me?</vt:lpstr>
      <vt:lpstr>How do I make a difference?</vt:lpstr>
      <vt:lpstr>How can I make a bigger impact?</vt:lpstr>
      <vt:lpstr>How can I reflect the world?</vt:lpstr>
      <vt:lpstr>How can I reflect the player?</vt:lpstr>
      <vt:lpstr>How can I reflect our passions?</vt:lpstr>
      <vt:lpstr>How can I overcome my biases?</vt:lpstr>
      <vt:lpstr>How can I use feedback better?</vt:lpstr>
      <vt:lpstr>Where can I make all new mistakes?</vt:lpstr>
      <vt:lpstr>What am I going to focus on?</vt:lpstr>
      <vt:lpstr>What else is out there?</vt:lpstr>
      <vt:lpstr>How can I use the unexpected?</vt:lpstr>
      <vt:lpstr>Is this fun?</vt:lpstr>
      <vt:lpstr>What’s the data look like?</vt:lpstr>
      <vt:lpstr>Lots of big changes. What are you going to do?</vt:lpstr>
      <vt:lpstr>Be a real person</vt:lpstr>
      <vt:lpstr>PowerPoint Presentation</vt:lpstr>
      <vt:lpstr>Your turn.</vt:lpstr>
      <vt:lpstr>Your turn.</vt:lpstr>
      <vt:lpstr>Why are you here?</vt:lpstr>
      <vt:lpstr>What are you most passionate about?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gets in your way?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can you make a bigger impact?</vt:lpstr>
      <vt:lpstr>How can we better reflect the world?</vt:lpstr>
      <vt:lpstr>How can we better reflect the player?</vt:lpstr>
      <vt:lpstr>How can we better reflect our passions?</vt:lpstr>
      <vt:lpstr>How can we overcome our biases?</vt:lpstr>
      <vt:lpstr>How can we use feedback better?</vt:lpstr>
      <vt:lpstr>Where can I make all new mistakes?</vt:lpstr>
      <vt:lpstr>What am I going to focus on?</vt:lpstr>
      <vt:lpstr>What else is out there?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can we use the unexpected?</vt:lpstr>
      <vt:lpstr>How can we have more fun?</vt:lpstr>
      <vt:lpstr>How can we better understand the data?</vt:lpstr>
      <vt:lpstr>PowerPoint Presentation</vt:lpstr>
    </vt:vector>
  </TitlesOfParts>
  <Company>Insomniac Games,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Game Engine of the Future</dc:title>
  <dc:creator>macton</dc:creator>
  <cp:lastModifiedBy>Mike Acton</cp:lastModifiedBy>
  <cp:revision>118</cp:revision>
  <dcterms:created xsi:type="dcterms:W3CDTF">2010-11-03T05:22:52Z</dcterms:created>
  <dcterms:modified xsi:type="dcterms:W3CDTF">2014-09-15T23:46:15Z</dcterms:modified>
</cp:coreProperties>
</file>